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8" r:id="rId1"/>
    <p:sldMasterId id="2147483721" r:id="rId2"/>
    <p:sldMasterId id="2147484275" r:id="rId3"/>
  </p:sldMasterIdLst>
  <p:notesMasterIdLst>
    <p:notesMasterId r:id="rId38"/>
  </p:notesMasterIdLst>
  <p:handoutMasterIdLst>
    <p:handoutMasterId r:id="rId39"/>
  </p:handoutMasterIdLst>
  <p:sldIdLst>
    <p:sldId id="422" r:id="rId4"/>
    <p:sldId id="295" r:id="rId5"/>
    <p:sldId id="330" r:id="rId6"/>
    <p:sldId id="334" r:id="rId7"/>
    <p:sldId id="369" r:id="rId8"/>
    <p:sldId id="395" r:id="rId9"/>
    <p:sldId id="340" r:id="rId10"/>
    <p:sldId id="286" r:id="rId11"/>
    <p:sldId id="399" r:id="rId12"/>
    <p:sldId id="424" r:id="rId13"/>
    <p:sldId id="400" r:id="rId14"/>
    <p:sldId id="423" r:id="rId15"/>
    <p:sldId id="439" r:id="rId16"/>
    <p:sldId id="437" r:id="rId17"/>
    <p:sldId id="429" r:id="rId18"/>
    <p:sldId id="430" r:id="rId19"/>
    <p:sldId id="428" r:id="rId20"/>
    <p:sldId id="402" r:id="rId21"/>
    <p:sldId id="431" r:id="rId22"/>
    <p:sldId id="264" r:id="rId23"/>
    <p:sldId id="398" r:id="rId24"/>
    <p:sldId id="270" r:id="rId25"/>
    <p:sldId id="296" r:id="rId26"/>
    <p:sldId id="261" r:id="rId27"/>
    <p:sldId id="407" r:id="rId28"/>
    <p:sldId id="408" r:id="rId29"/>
    <p:sldId id="406" r:id="rId30"/>
    <p:sldId id="417" r:id="rId31"/>
    <p:sldId id="409" r:id="rId32"/>
    <p:sldId id="396" r:id="rId33"/>
    <p:sldId id="435" r:id="rId34"/>
    <p:sldId id="420" r:id="rId35"/>
    <p:sldId id="293" r:id="rId36"/>
    <p:sldId id="438" r:id="rId37"/>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3B"/>
    <a:srgbClr val="0082A0"/>
    <a:srgbClr val="1581B4"/>
    <a:srgbClr val="157E95"/>
    <a:srgbClr val="C89800"/>
    <a:srgbClr val="FF33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62" autoAdjust="0"/>
    <p:restoredTop sz="94269" autoAdjust="0"/>
  </p:normalViewPr>
  <p:slideViewPr>
    <p:cSldViewPr>
      <p:cViewPr varScale="1">
        <p:scale>
          <a:sx n="80" d="100"/>
          <a:sy n="80" d="100"/>
        </p:scale>
        <p:origin x="424" y="192"/>
      </p:cViewPr>
      <p:guideLst>
        <p:guide orient="horz" pos="2160"/>
        <p:guide pos="2880"/>
      </p:guideLst>
    </p:cSldViewPr>
  </p:slideViewPr>
  <p:outlineViewPr>
    <p:cViewPr>
      <p:scale>
        <a:sx n="33" d="100"/>
        <a:sy n="33" d="100"/>
      </p:scale>
      <p:origin x="0" y="-21896"/>
    </p:cViewPr>
  </p:outlineViewPr>
  <p:notesTextViewPr>
    <p:cViewPr>
      <p:scale>
        <a:sx n="100" d="100"/>
        <a:sy n="100" d="100"/>
      </p:scale>
      <p:origin x="0" y="0"/>
    </p:cViewPr>
  </p:notesTextViewPr>
  <p:sorterViewPr>
    <p:cViewPr>
      <p:scale>
        <a:sx n="66" d="100"/>
        <a:sy n="66" d="100"/>
      </p:scale>
      <p:origin x="0" y="1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dirty="0"/>
          </a:p>
        </p:txBody>
      </p:sp>
      <p:sp>
        <p:nvSpPr>
          <p:cNvPr id="8397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US" dirty="0"/>
          </a:p>
        </p:txBody>
      </p:sp>
      <p:sp>
        <p:nvSpPr>
          <p:cNvPr id="83972" name="Rectangle 4"/>
          <p:cNvSpPr>
            <a:spLocks noGrp="1" noChangeArrowheads="1"/>
          </p:cNvSpPr>
          <p:nvPr>
            <p:ph type="ftr" sz="quarter" idx="2"/>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dirty="0"/>
          </a:p>
        </p:txBody>
      </p:sp>
      <p:sp>
        <p:nvSpPr>
          <p:cNvPr id="83973" name="Rectangle 5"/>
          <p:cNvSpPr>
            <a:spLocks noGrp="1" noChangeArrowheads="1"/>
          </p:cNvSpPr>
          <p:nvPr>
            <p:ph type="sldNum" sz="quarter" idx="3"/>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0EDC39-ED1E-2E4C-B2EA-A8D0D19D4EB0}" type="slidenum">
              <a:rPr lang="en-US"/>
              <a:pPr/>
              <a:t>‹#›</a:t>
            </a:fld>
            <a:endParaRPr lang="en-US" dirty="0"/>
          </a:p>
        </p:txBody>
      </p:sp>
    </p:spTree>
    <p:extLst>
      <p:ext uri="{BB962C8B-B14F-4D97-AF65-F5344CB8AC3E}">
        <p14:creationId xmlns:p14="http://schemas.microsoft.com/office/powerpoint/2010/main" val="398089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dirty="0"/>
          </a:p>
        </p:txBody>
      </p:sp>
      <p:sp>
        <p:nvSpPr>
          <p:cNvPr id="1054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7" name="Rectangle 5"/>
          <p:cNvSpPr>
            <a:spLocks noGrp="1" noChangeArrowheads="1"/>
          </p:cNvSpPr>
          <p:nvPr>
            <p:ph type="body" sz="quarter" idx="3"/>
          </p:nvPr>
        </p:nvSpPr>
        <p:spPr bwMode="auto">
          <a:xfrm>
            <a:off x="685800" y="4314825"/>
            <a:ext cx="54864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dirty="0"/>
          </a:p>
        </p:txBody>
      </p:sp>
      <p:sp>
        <p:nvSpPr>
          <p:cNvPr id="105479" name="Rectangle 7"/>
          <p:cNvSpPr>
            <a:spLocks noGrp="1" noChangeArrowheads="1"/>
          </p:cNvSpPr>
          <p:nvPr>
            <p:ph type="sldNum" sz="quarter" idx="5"/>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DF6CE2B-60F4-5947-8F7C-F94EAFA639F0}" type="slidenum">
              <a:rPr lang="en-US"/>
              <a:pPr/>
              <a:t>‹#›</a:t>
            </a:fld>
            <a:endParaRPr lang="en-US" dirty="0"/>
          </a:p>
        </p:txBody>
      </p:sp>
    </p:spTree>
    <p:extLst>
      <p:ext uri="{BB962C8B-B14F-4D97-AF65-F5344CB8AC3E}">
        <p14:creationId xmlns:p14="http://schemas.microsoft.com/office/powerpoint/2010/main" val="2001618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
        <p:nvSpPr>
          <p:cNvPr id="4096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7E90880-B1F8-F64F-A1DC-C042A2454B0F}" type="slidenum">
              <a:rPr lang="en-US"/>
              <a:pPr eaLnBrk="1" hangingPunct="1"/>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STEMIE coalition flow chart</a:t>
            </a:r>
          </a:p>
        </p:txBody>
      </p:sp>
      <p:sp>
        <p:nvSpPr>
          <p:cNvPr id="4" name="Slide Number Placeholder 3"/>
          <p:cNvSpPr>
            <a:spLocks noGrp="1"/>
          </p:cNvSpPr>
          <p:nvPr>
            <p:ph type="sldNum" sz="quarter" idx="5"/>
          </p:nvPr>
        </p:nvSpPr>
        <p:spPr/>
        <p:txBody>
          <a:bodyPr/>
          <a:lstStyle/>
          <a:p>
            <a:fld id="{C592D596-CF35-4307-A1DF-5DC5BF1C3707}" type="slidenum">
              <a:rPr lang="en-US" smtClean="0"/>
              <a:pPr/>
              <a:t>20</a:t>
            </a:fld>
            <a:endParaRPr lang="en-US"/>
          </a:p>
        </p:txBody>
      </p:sp>
    </p:spTree>
    <p:extLst>
      <p:ext uri="{BB962C8B-B14F-4D97-AF65-F5344CB8AC3E}">
        <p14:creationId xmlns:p14="http://schemas.microsoft.com/office/powerpoint/2010/main" val="13146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Yes, virtual; virtual judging and video submissions; updated website, updated logbooks</a:t>
            </a:r>
          </a:p>
        </p:txBody>
      </p:sp>
      <p:sp>
        <p:nvSpPr>
          <p:cNvPr id="4" name="Slide Number Placeholder 3"/>
          <p:cNvSpPr>
            <a:spLocks noGrp="1"/>
          </p:cNvSpPr>
          <p:nvPr>
            <p:ph type="sldNum" sz="quarter" idx="5"/>
          </p:nvPr>
        </p:nvSpPr>
        <p:spPr/>
        <p:txBody>
          <a:bodyPr/>
          <a:lstStyle/>
          <a:p>
            <a:fld id="{C592D596-CF35-4307-A1DF-5DC5BF1C3707}" type="slidenum">
              <a:rPr lang="en-US" smtClean="0"/>
              <a:pPr/>
              <a:t>22</a:t>
            </a:fld>
            <a:endParaRPr lang="en-US"/>
          </a:p>
        </p:txBody>
      </p:sp>
    </p:spTree>
    <p:extLst>
      <p:ext uri="{BB962C8B-B14F-4D97-AF65-F5344CB8AC3E}">
        <p14:creationId xmlns:p14="http://schemas.microsoft.com/office/powerpoint/2010/main" val="74127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 and most</a:t>
            </a:r>
            <a:r>
              <a:rPr lang="en-US" baseline="0" dirty="0"/>
              <a:t> everyone does, there are many resources to choose from from the internet, to articles, magazines, and books,  . . .</a:t>
            </a:r>
          </a:p>
          <a:p>
            <a:r>
              <a:rPr lang="en-US" baseline="0" dirty="0"/>
              <a:t>Organizations like the Edison Inventors Association and The Entrepreneur Society of Naples and Small Business Development Center. AND</a:t>
            </a:r>
          </a:p>
          <a:p>
            <a:r>
              <a:rPr lang="en-US" baseline="0" dirty="0"/>
              <a:t>You can network with fellow students, teachers, your parents and business people in the community. Be respectful of the time you ask from businesspersons. Prepare as well as you can and have questions prepared ahead of time. Finally, give credit for any help you receive. Make notations in your Log Book and have the people you talk to witness it by dating and signing their name as proof of their </a:t>
            </a:r>
            <a:r>
              <a:rPr lang="en-US" baseline="0" dirty="0" err="1"/>
              <a:t>assitance</a:t>
            </a:r>
            <a:r>
              <a:rPr lang="en-US" baseline="0" dirty="0"/>
              <a:t>. </a:t>
            </a:r>
            <a:endParaRPr lang="en-US" dirty="0"/>
          </a:p>
        </p:txBody>
      </p:sp>
      <p:sp>
        <p:nvSpPr>
          <p:cNvPr id="4" name="Slide Number Placeholder 3"/>
          <p:cNvSpPr>
            <a:spLocks noGrp="1"/>
          </p:cNvSpPr>
          <p:nvPr>
            <p:ph type="sldNum" sz="quarter" idx="10"/>
          </p:nvPr>
        </p:nvSpPr>
        <p:spPr/>
        <p:txBody>
          <a:bodyPr/>
          <a:lstStyle/>
          <a:p>
            <a:fld id="{5E6790BC-F2EA-4A44-867C-F7374605D814}" type="slidenum">
              <a:rPr lang="en-US" smtClean="0"/>
              <a:pPr/>
              <a:t>29</a:t>
            </a:fld>
            <a:endParaRPr lang="en-US"/>
          </a:p>
        </p:txBody>
      </p:sp>
    </p:spTree>
    <p:extLst>
      <p:ext uri="{BB962C8B-B14F-4D97-AF65-F5344CB8AC3E}">
        <p14:creationId xmlns:p14="http://schemas.microsoft.com/office/powerpoint/2010/main" val="225829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
        <p:nvSpPr>
          <p:cNvPr id="43012"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3393568-DEFB-FA48-94AD-4E5E817B69EB}" type="slidenum">
              <a:rPr lang="en-US"/>
              <a:pPr eaLnBrk="1" hangingPunct="1"/>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C30904C-8370-A34B-A3F6-25984B1621B7}" type="slidenum">
              <a:rPr lang="en-US"/>
              <a:pPr eaLnBrk="1" hangingPunct="1"/>
              <a:t>5</a:t>
            </a:fld>
            <a:endParaRPr lang="en-US" dirty="0"/>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ndParaRPr>
          </a:p>
        </p:txBody>
      </p:sp>
      <p:sp>
        <p:nvSpPr>
          <p:cNvPr id="47108"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A1DB79-B138-3A4C-9FE5-FA3490B795D2}" type="slidenum">
              <a:rPr lang="en-US"/>
              <a:pPr eaLnBrk="1" hangingPunct="1"/>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
        <p:nvSpPr>
          <p:cNvPr id="45060"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FDDD6D7-94B6-4E49-9F71-B15EE8E60720}" type="slidenum">
              <a:rPr lang="en-US"/>
              <a:pPr eaLnBrk="1" hangingPunct="1"/>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6CE2B-60F4-5947-8F7C-F94EAFA639F0}" type="slidenum">
              <a:rPr lang="en-US" smtClean="0"/>
              <a:pPr/>
              <a:t>9</a:t>
            </a:fld>
            <a:endParaRPr lang="en-US" dirty="0"/>
          </a:p>
        </p:txBody>
      </p:sp>
    </p:spTree>
    <p:extLst>
      <p:ext uri="{BB962C8B-B14F-4D97-AF65-F5344CB8AC3E}">
        <p14:creationId xmlns:p14="http://schemas.microsoft.com/office/powerpoint/2010/main" val="27032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6CE2B-60F4-5947-8F7C-F94EAFA639F0}" type="slidenum">
              <a:rPr lang="en-US" smtClean="0"/>
              <a:pPr/>
              <a:t>13</a:t>
            </a:fld>
            <a:endParaRPr lang="en-US" dirty="0"/>
          </a:p>
        </p:txBody>
      </p:sp>
    </p:spTree>
    <p:extLst>
      <p:ext uri="{BB962C8B-B14F-4D97-AF65-F5344CB8AC3E}">
        <p14:creationId xmlns:p14="http://schemas.microsoft.com/office/powerpoint/2010/main" val="374192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6CE2B-60F4-5947-8F7C-F94EAFA639F0}" type="slidenum">
              <a:rPr lang="en-US" smtClean="0"/>
              <a:pPr/>
              <a:t>15</a:t>
            </a:fld>
            <a:endParaRPr lang="en-US" dirty="0"/>
          </a:p>
        </p:txBody>
      </p:sp>
    </p:spTree>
    <p:extLst>
      <p:ext uri="{BB962C8B-B14F-4D97-AF65-F5344CB8AC3E}">
        <p14:creationId xmlns:p14="http://schemas.microsoft.com/office/powerpoint/2010/main" val="73359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6CE2B-60F4-5947-8F7C-F94EAFA639F0}" type="slidenum">
              <a:rPr lang="en-US" smtClean="0"/>
              <a:pPr/>
              <a:t>18</a:t>
            </a:fld>
            <a:endParaRPr lang="en-US" dirty="0"/>
          </a:p>
        </p:txBody>
      </p:sp>
    </p:spTree>
    <p:extLst>
      <p:ext uri="{BB962C8B-B14F-4D97-AF65-F5344CB8AC3E}">
        <p14:creationId xmlns:p14="http://schemas.microsoft.com/office/powerpoint/2010/main" val="159723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1DF73E9A-0389-3B4D-A2B3-7AF944A49442}" type="slidenum">
              <a:rPr lang="en-US"/>
              <a:pPr/>
              <a:t>‹#›</a:t>
            </a:fld>
            <a:endParaRPr lang="en-US" dirty="0"/>
          </a:p>
        </p:txBody>
      </p:sp>
    </p:spTree>
    <p:extLst>
      <p:ext uri="{BB962C8B-B14F-4D97-AF65-F5344CB8AC3E}">
        <p14:creationId xmlns:p14="http://schemas.microsoft.com/office/powerpoint/2010/main" val="62878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75C92216-A316-4343-B748-C97425548B99}" type="slidenum">
              <a:rPr lang="en-US"/>
              <a:pPr/>
              <a:t>‹#›</a:t>
            </a:fld>
            <a:endParaRPr lang="en-US" dirty="0"/>
          </a:p>
        </p:txBody>
      </p:sp>
    </p:spTree>
    <p:extLst>
      <p:ext uri="{BB962C8B-B14F-4D97-AF65-F5344CB8AC3E}">
        <p14:creationId xmlns:p14="http://schemas.microsoft.com/office/powerpoint/2010/main" val="140475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BBB5B365-EA03-F247-95FB-F09B7366982F}" type="slidenum">
              <a:rPr lang="en-US"/>
              <a:pPr/>
              <a:t>‹#›</a:t>
            </a:fld>
            <a:endParaRPr lang="en-US" dirty="0"/>
          </a:p>
        </p:txBody>
      </p:sp>
    </p:spTree>
    <p:extLst>
      <p:ext uri="{BB962C8B-B14F-4D97-AF65-F5344CB8AC3E}">
        <p14:creationId xmlns:p14="http://schemas.microsoft.com/office/powerpoint/2010/main" val="1553784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10/11/2011</a:t>
            </a:r>
          </a:p>
        </p:txBody>
      </p:sp>
      <p:sp>
        <p:nvSpPr>
          <p:cNvPr id="4"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5" name="Slide Number Placeholder 5"/>
          <p:cNvSpPr>
            <a:spLocks noGrp="1"/>
          </p:cNvSpPr>
          <p:nvPr>
            <p:ph type="sldNum" sz="quarter" idx="12"/>
          </p:nvPr>
        </p:nvSpPr>
        <p:spPr/>
        <p:txBody>
          <a:bodyPr/>
          <a:lstStyle>
            <a:lvl1pPr>
              <a:defRPr/>
            </a:lvl1pPr>
          </a:lstStyle>
          <a:p>
            <a:fld id="{FE512B72-B6A5-5C4B-980E-7C7600FBB6C2}" type="slidenum">
              <a:rPr lang="en-US"/>
              <a:pPr/>
              <a:t>‹#›</a:t>
            </a:fld>
            <a:endParaRPr lang="en-US" dirty="0"/>
          </a:p>
        </p:txBody>
      </p:sp>
    </p:spTree>
    <p:extLst>
      <p:ext uri="{BB962C8B-B14F-4D97-AF65-F5344CB8AC3E}">
        <p14:creationId xmlns:p14="http://schemas.microsoft.com/office/powerpoint/2010/main" val="297295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77B80846-D8A8-3D4E-9B8D-82C011FFC718}" type="slidenum">
              <a:rPr lang="en-US"/>
              <a:pPr/>
              <a:t>‹#›</a:t>
            </a:fld>
            <a:endParaRPr lang="en-US" dirty="0"/>
          </a:p>
        </p:txBody>
      </p:sp>
    </p:spTree>
    <p:extLst>
      <p:ext uri="{BB962C8B-B14F-4D97-AF65-F5344CB8AC3E}">
        <p14:creationId xmlns:p14="http://schemas.microsoft.com/office/powerpoint/2010/main" val="135519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BB48A90D-1162-C144-9737-19170CB6B42F}" type="slidenum">
              <a:rPr lang="en-US"/>
              <a:pPr/>
              <a:t>‹#›</a:t>
            </a:fld>
            <a:endParaRPr lang="en-US" dirty="0"/>
          </a:p>
        </p:txBody>
      </p:sp>
    </p:spTree>
    <p:extLst>
      <p:ext uri="{BB962C8B-B14F-4D97-AF65-F5344CB8AC3E}">
        <p14:creationId xmlns:p14="http://schemas.microsoft.com/office/powerpoint/2010/main" val="83652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D11D734C-2E44-444C-9F3E-0F5D08198F17}" type="slidenum">
              <a:rPr lang="en-US"/>
              <a:pPr/>
              <a:t>‹#›</a:t>
            </a:fld>
            <a:endParaRPr lang="en-US" dirty="0"/>
          </a:p>
        </p:txBody>
      </p:sp>
    </p:spTree>
    <p:extLst>
      <p:ext uri="{BB962C8B-B14F-4D97-AF65-F5344CB8AC3E}">
        <p14:creationId xmlns:p14="http://schemas.microsoft.com/office/powerpoint/2010/main" val="3191282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10/11/2011</a:t>
            </a:r>
          </a:p>
        </p:txBody>
      </p:sp>
      <p:sp>
        <p:nvSpPr>
          <p:cNvPr id="6"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5"/>
          <p:cNvSpPr>
            <a:spLocks noGrp="1"/>
          </p:cNvSpPr>
          <p:nvPr>
            <p:ph type="sldNum" sz="quarter" idx="12"/>
          </p:nvPr>
        </p:nvSpPr>
        <p:spPr/>
        <p:txBody>
          <a:bodyPr/>
          <a:lstStyle>
            <a:lvl1pPr>
              <a:defRPr/>
            </a:lvl1pPr>
          </a:lstStyle>
          <a:p>
            <a:fld id="{50DAB2F3-5AFE-0D4E-B2ED-D7F21CCB8CEC}" type="slidenum">
              <a:rPr lang="en-US"/>
              <a:pPr/>
              <a:t>‹#›</a:t>
            </a:fld>
            <a:endParaRPr lang="en-US" dirty="0"/>
          </a:p>
        </p:txBody>
      </p:sp>
    </p:spTree>
    <p:extLst>
      <p:ext uri="{BB962C8B-B14F-4D97-AF65-F5344CB8AC3E}">
        <p14:creationId xmlns:p14="http://schemas.microsoft.com/office/powerpoint/2010/main" val="2309497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10/11/2011</a:t>
            </a:r>
          </a:p>
        </p:txBody>
      </p:sp>
      <p:sp>
        <p:nvSpPr>
          <p:cNvPr id="8"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9" name="Slide Number Placeholder 5"/>
          <p:cNvSpPr>
            <a:spLocks noGrp="1"/>
          </p:cNvSpPr>
          <p:nvPr>
            <p:ph type="sldNum" sz="quarter" idx="12"/>
          </p:nvPr>
        </p:nvSpPr>
        <p:spPr/>
        <p:txBody>
          <a:bodyPr/>
          <a:lstStyle>
            <a:lvl1pPr>
              <a:defRPr/>
            </a:lvl1pPr>
          </a:lstStyle>
          <a:p>
            <a:fld id="{B6E87921-F938-C843-A00C-9FEBF7062920}" type="slidenum">
              <a:rPr lang="en-US"/>
              <a:pPr/>
              <a:t>‹#›</a:t>
            </a:fld>
            <a:endParaRPr lang="en-US" dirty="0"/>
          </a:p>
        </p:txBody>
      </p:sp>
    </p:spTree>
    <p:extLst>
      <p:ext uri="{BB962C8B-B14F-4D97-AF65-F5344CB8AC3E}">
        <p14:creationId xmlns:p14="http://schemas.microsoft.com/office/powerpoint/2010/main" val="85782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10/11/2011</a:t>
            </a:r>
          </a:p>
        </p:txBody>
      </p:sp>
      <p:sp>
        <p:nvSpPr>
          <p:cNvPr id="4"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5" name="Slide Number Placeholder 5"/>
          <p:cNvSpPr>
            <a:spLocks noGrp="1"/>
          </p:cNvSpPr>
          <p:nvPr>
            <p:ph type="sldNum" sz="quarter" idx="12"/>
          </p:nvPr>
        </p:nvSpPr>
        <p:spPr/>
        <p:txBody>
          <a:bodyPr/>
          <a:lstStyle>
            <a:lvl1pPr>
              <a:defRPr/>
            </a:lvl1pPr>
          </a:lstStyle>
          <a:p>
            <a:fld id="{87B3E555-F801-7A45-BCC0-E6AE455F6428}" type="slidenum">
              <a:rPr lang="en-US"/>
              <a:pPr/>
              <a:t>‹#›</a:t>
            </a:fld>
            <a:endParaRPr lang="en-US" dirty="0"/>
          </a:p>
        </p:txBody>
      </p:sp>
    </p:spTree>
    <p:extLst>
      <p:ext uri="{BB962C8B-B14F-4D97-AF65-F5344CB8AC3E}">
        <p14:creationId xmlns:p14="http://schemas.microsoft.com/office/powerpoint/2010/main" val="402044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10/11/2011</a:t>
            </a:r>
          </a:p>
        </p:txBody>
      </p:sp>
      <p:sp>
        <p:nvSpPr>
          <p:cNvPr id="3"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4" name="Slide Number Placeholder 5"/>
          <p:cNvSpPr>
            <a:spLocks noGrp="1"/>
          </p:cNvSpPr>
          <p:nvPr>
            <p:ph type="sldNum" sz="quarter" idx="12"/>
          </p:nvPr>
        </p:nvSpPr>
        <p:spPr/>
        <p:txBody>
          <a:bodyPr/>
          <a:lstStyle>
            <a:lvl1pPr>
              <a:defRPr/>
            </a:lvl1pPr>
          </a:lstStyle>
          <a:p>
            <a:fld id="{3925F22F-2B7F-F647-B31A-6666D332B212}" type="slidenum">
              <a:rPr lang="en-US"/>
              <a:pPr/>
              <a:t>‹#›</a:t>
            </a:fld>
            <a:endParaRPr lang="en-US" dirty="0"/>
          </a:p>
        </p:txBody>
      </p:sp>
    </p:spTree>
    <p:extLst>
      <p:ext uri="{BB962C8B-B14F-4D97-AF65-F5344CB8AC3E}">
        <p14:creationId xmlns:p14="http://schemas.microsoft.com/office/powerpoint/2010/main" val="45781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A9B22CD7-2A1C-6F42-937E-AC34819BEA95}" type="slidenum">
              <a:rPr lang="en-US"/>
              <a:pPr/>
              <a:t>‹#›</a:t>
            </a:fld>
            <a:endParaRPr lang="en-US" dirty="0"/>
          </a:p>
        </p:txBody>
      </p:sp>
    </p:spTree>
    <p:extLst>
      <p:ext uri="{BB962C8B-B14F-4D97-AF65-F5344CB8AC3E}">
        <p14:creationId xmlns:p14="http://schemas.microsoft.com/office/powerpoint/2010/main" val="856897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10/11/2011</a:t>
            </a:r>
          </a:p>
        </p:txBody>
      </p:sp>
      <p:sp>
        <p:nvSpPr>
          <p:cNvPr id="6"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5"/>
          <p:cNvSpPr>
            <a:spLocks noGrp="1"/>
          </p:cNvSpPr>
          <p:nvPr>
            <p:ph type="sldNum" sz="quarter" idx="12"/>
          </p:nvPr>
        </p:nvSpPr>
        <p:spPr/>
        <p:txBody>
          <a:bodyPr/>
          <a:lstStyle>
            <a:lvl1pPr>
              <a:defRPr/>
            </a:lvl1pPr>
          </a:lstStyle>
          <a:p>
            <a:fld id="{1BC70242-9B23-5D48-ADFA-45061E092423}" type="slidenum">
              <a:rPr lang="en-US"/>
              <a:pPr/>
              <a:t>‹#›</a:t>
            </a:fld>
            <a:endParaRPr lang="en-US" dirty="0"/>
          </a:p>
        </p:txBody>
      </p:sp>
    </p:spTree>
    <p:extLst>
      <p:ext uri="{BB962C8B-B14F-4D97-AF65-F5344CB8AC3E}">
        <p14:creationId xmlns:p14="http://schemas.microsoft.com/office/powerpoint/2010/main" val="3094823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10/11/2011</a:t>
            </a:r>
          </a:p>
        </p:txBody>
      </p:sp>
      <p:sp>
        <p:nvSpPr>
          <p:cNvPr id="6"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5"/>
          <p:cNvSpPr>
            <a:spLocks noGrp="1"/>
          </p:cNvSpPr>
          <p:nvPr>
            <p:ph type="sldNum" sz="quarter" idx="12"/>
          </p:nvPr>
        </p:nvSpPr>
        <p:spPr/>
        <p:txBody>
          <a:bodyPr/>
          <a:lstStyle>
            <a:lvl1pPr>
              <a:defRPr/>
            </a:lvl1pPr>
          </a:lstStyle>
          <a:p>
            <a:fld id="{DE861E05-6103-C644-B897-D20E6ED9F063}" type="slidenum">
              <a:rPr lang="en-US"/>
              <a:pPr/>
              <a:t>‹#›</a:t>
            </a:fld>
            <a:endParaRPr lang="en-US" dirty="0"/>
          </a:p>
        </p:txBody>
      </p:sp>
    </p:spTree>
    <p:extLst>
      <p:ext uri="{BB962C8B-B14F-4D97-AF65-F5344CB8AC3E}">
        <p14:creationId xmlns:p14="http://schemas.microsoft.com/office/powerpoint/2010/main" val="2753072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0B49D3DA-E0FB-ED43-AFC3-D1635841BD8F}" type="slidenum">
              <a:rPr lang="en-US"/>
              <a:pPr/>
              <a:t>‹#›</a:t>
            </a:fld>
            <a:endParaRPr lang="en-US" dirty="0"/>
          </a:p>
        </p:txBody>
      </p:sp>
    </p:spTree>
    <p:extLst>
      <p:ext uri="{BB962C8B-B14F-4D97-AF65-F5344CB8AC3E}">
        <p14:creationId xmlns:p14="http://schemas.microsoft.com/office/powerpoint/2010/main" val="384978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B5423FC6-042B-134F-A6FB-3CC873E199FF}" type="slidenum">
              <a:rPr lang="en-US"/>
              <a:pPr/>
              <a:t>‹#›</a:t>
            </a:fld>
            <a:endParaRPr lang="en-US" dirty="0"/>
          </a:p>
        </p:txBody>
      </p:sp>
    </p:spTree>
    <p:extLst>
      <p:ext uri="{BB962C8B-B14F-4D97-AF65-F5344CB8AC3E}">
        <p14:creationId xmlns:p14="http://schemas.microsoft.com/office/powerpoint/2010/main" val="195772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a typeface="+mn-ea"/>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a typeface="+mn-ea"/>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r>
              <a:rPr lang="en-US" dirty="0"/>
              <a:t>10/11/2011</a:t>
            </a: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Copyright CT Invention Convention 2011</a:t>
            </a: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46E044CA-3438-A14F-A815-84DA91BD8C4A}" type="slidenum">
              <a:rPr lang="en-US"/>
              <a:pPr/>
              <a:t>‹#›</a:t>
            </a:fld>
            <a:endParaRPr lang="en-US" dirty="0"/>
          </a:p>
        </p:txBody>
      </p:sp>
    </p:spTree>
    <p:extLst>
      <p:ext uri="{BB962C8B-B14F-4D97-AF65-F5344CB8AC3E}">
        <p14:creationId xmlns:p14="http://schemas.microsoft.com/office/powerpoint/2010/main" val="263083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a:defRPr/>
            </a:lvl1pPr>
            <a:extLst/>
          </a:lstStyle>
          <a:p>
            <a:pPr>
              <a:defRPr/>
            </a:pPr>
            <a:r>
              <a:rPr lang="en-US" dirty="0"/>
              <a:t>10/11/2011</a:t>
            </a:r>
          </a:p>
        </p:txBody>
      </p:sp>
      <p:sp>
        <p:nvSpPr>
          <p:cNvPr id="5" name="Footer Placeholder 4"/>
          <p:cNvSpPr>
            <a:spLocks noGrp="1"/>
          </p:cNvSpPr>
          <p:nvPr>
            <p:ph type="ftr" sz="quarter" idx="11"/>
          </p:nvPr>
        </p:nvSpPr>
        <p:spPr/>
        <p:txBody>
          <a:bodyPr/>
          <a:lstStyle>
            <a:lvl1pPr>
              <a:defRPr sz="800"/>
            </a:lvl1pPr>
            <a:extLst/>
          </a:lstStyle>
          <a:p>
            <a:pPr>
              <a:defRPr/>
            </a:pPr>
            <a:r>
              <a:rPr lang="en-US" dirty="0"/>
              <a:t>Copyright CT Invention Convention 2014</a:t>
            </a:r>
          </a:p>
        </p:txBody>
      </p:sp>
      <p:sp>
        <p:nvSpPr>
          <p:cNvPr id="6" name="Slide Number Placeholder 5"/>
          <p:cNvSpPr>
            <a:spLocks noGrp="1"/>
          </p:cNvSpPr>
          <p:nvPr>
            <p:ph type="sldNum" sz="quarter" idx="12"/>
          </p:nvPr>
        </p:nvSpPr>
        <p:spPr/>
        <p:txBody>
          <a:bodyPr/>
          <a:lstStyle>
            <a:lvl1pPr>
              <a:defRPr/>
            </a:lvl1pPr>
          </a:lstStyle>
          <a:p>
            <a:fld id="{A4556FD7-E5FD-9443-B777-9933BB52B8B1}" type="slidenum">
              <a:rPr lang="en-US"/>
              <a:pPr/>
              <a:t>‹#›</a:t>
            </a:fld>
            <a:endParaRPr lang="en-US" dirty="0"/>
          </a:p>
        </p:txBody>
      </p:sp>
    </p:spTree>
    <p:extLst>
      <p:ext uri="{BB962C8B-B14F-4D97-AF65-F5344CB8AC3E}">
        <p14:creationId xmlns:p14="http://schemas.microsoft.com/office/powerpoint/2010/main" val="93480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1"/>
          </p:nvPr>
        </p:nvSpPr>
        <p:spPr/>
        <p:txBody>
          <a:bodyPr/>
          <a:lstStyle/>
          <a:p>
            <a:fld id="{817FF540-608E-9248-A64F-0D2050BD547D}" type="slidenum">
              <a:rPr lang="en-US" smtClean="0"/>
              <a:pPr/>
              <a:t>‹#›</a:t>
            </a:fld>
            <a:endParaRPr lang="en-US" dirty="0"/>
          </a:p>
        </p:txBody>
      </p:sp>
      <p:sp>
        <p:nvSpPr>
          <p:cNvPr id="8" name="Footer Placeholder 7"/>
          <p:cNvSpPr>
            <a:spLocks noGrp="1"/>
          </p:cNvSpPr>
          <p:nvPr>
            <p:ph type="ftr" sz="quarter" idx="12"/>
          </p:nvPr>
        </p:nvSpPr>
        <p:spPr>
          <a:xfrm>
            <a:off x="4379913" y="6408738"/>
            <a:ext cx="2935287" cy="365125"/>
          </a:xfrm>
        </p:spPr>
        <p:txBody>
          <a:bodyPr/>
          <a:lstStyle/>
          <a:p>
            <a:pPr>
              <a:defRPr/>
            </a:pPr>
            <a:r>
              <a:rPr lang="en-US" dirty="0"/>
              <a:t>Copyright CT Invention Convention 2014</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dirty="0">
              <a:solidFill>
                <a:schemeClr val="lt1"/>
              </a:solidFill>
              <a:latin typeface="+mn-lt"/>
              <a:ea typeface="+mn-ea"/>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dirty="0"/>
              <a:t>10/11/2011</a:t>
            </a:r>
          </a:p>
        </p:txBody>
      </p:sp>
      <p:sp>
        <p:nvSpPr>
          <p:cNvPr id="7" name="Footer Placeholder 4"/>
          <p:cNvSpPr>
            <a:spLocks noGrp="1"/>
          </p:cNvSpPr>
          <p:nvPr>
            <p:ph type="ftr" sz="quarter" idx="11"/>
          </p:nvPr>
        </p:nvSpPr>
        <p:spPr/>
        <p:txBody>
          <a:bodyPr/>
          <a:lstStyle>
            <a:lvl1pPr>
              <a:defRPr/>
            </a:lvl1pPr>
            <a:extLst/>
          </a:lstStyle>
          <a:p>
            <a:pPr>
              <a:defRPr/>
            </a:pPr>
            <a:r>
              <a:rPr lang="en-US" dirty="0"/>
              <a:t>Copyright CT Invention Convention 2011</a:t>
            </a:r>
          </a:p>
        </p:txBody>
      </p:sp>
      <p:sp>
        <p:nvSpPr>
          <p:cNvPr id="8" name="Slide Number Placeholder 5"/>
          <p:cNvSpPr>
            <a:spLocks noGrp="1"/>
          </p:cNvSpPr>
          <p:nvPr>
            <p:ph type="sldNum" sz="quarter" idx="12"/>
          </p:nvPr>
        </p:nvSpPr>
        <p:spPr/>
        <p:txBody>
          <a:bodyPr/>
          <a:lstStyle>
            <a:lvl1pPr>
              <a:defRPr/>
            </a:lvl1pPr>
          </a:lstStyle>
          <a:p>
            <a:fld id="{46671707-A2AA-6649-BE06-18B9A579B841}" type="slidenum">
              <a:rPr lang="en-US"/>
              <a:pPr/>
              <a:t>‹#›</a:t>
            </a:fld>
            <a:endParaRPr lang="en-US" dirty="0"/>
          </a:p>
        </p:txBody>
      </p:sp>
    </p:spTree>
    <p:extLst>
      <p:ext uri="{BB962C8B-B14F-4D97-AF65-F5344CB8AC3E}">
        <p14:creationId xmlns:p14="http://schemas.microsoft.com/office/powerpoint/2010/main" val="1972173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r>
              <a:rPr lang="en-US" dirty="0"/>
              <a:t>10/11/2011</a:t>
            </a:r>
          </a:p>
        </p:txBody>
      </p:sp>
      <p:sp>
        <p:nvSpPr>
          <p:cNvPr id="6"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17"/>
          <p:cNvSpPr>
            <a:spLocks noGrp="1"/>
          </p:cNvSpPr>
          <p:nvPr>
            <p:ph type="sldNum" sz="quarter" idx="12"/>
          </p:nvPr>
        </p:nvSpPr>
        <p:spPr/>
        <p:txBody>
          <a:bodyPr/>
          <a:lstStyle>
            <a:lvl1pPr>
              <a:defRPr/>
            </a:lvl1pPr>
          </a:lstStyle>
          <a:p>
            <a:fld id="{098BA44F-01B7-3D4A-BF9E-7F0038252259}" type="slidenum">
              <a:rPr lang="en-US"/>
              <a:pPr/>
              <a:t>‹#›</a:t>
            </a:fld>
            <a:endParaRPr lang="en-US" dirty="0"/>
          </a:p>
        </p:txBody>
      </p:sp>
    </p:spTree>
    <p:extLst>
      <p:ext uri="{BB962C8B-B14F-4D97-AF65-F5344CB8AC3E}">
        <p14:creationId xmlns:p14="http://schemas.microsoft.com/office/powerpoint/2010/main" val="2830577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r>
              <a:rPr lang="en-US" dirty="0"/>
              <a:t>10/11/2011</a:t>
            </a:r>
          </a:p>
        </p:txBody>
      </p:sp>
      <p:sp>
        <p:nvSpPr>
          <p:cNvPr id="8" name="Footer Placeholder 7"/>
          <p:cNvSpPr>
            <a:spLocks noGrp="1"/>
          </p:cNvSpPr>
          <p:nvPr>
            <p:ph type="ftr" sz="quarter" idx="11"/>
          </p:nvPr>
        </p:nvSpPr>
        <p:spPr/>
        <p:txBody>
          <a:bodyPr/>
          <a:lstStyle>
            <a:lvl1pPr>
              <a:defRPr/>
            </a:lvl1pPr>
            <a:extLst/>
          </a:lstStyle>
          <a:p>
            <a:pPr>
              <a:defRPr/>
            </a:pPr>
            <a:r>
              <a:rPr lang="en-US" dirty="0"/>
              <a:t>Copyright CT Invention Convention 2011</a:t>
            </a:r>
          </a:p>
        </p:txBody>
      </p:sp>
      <p:sp>
        <p:nvSpPr>
          <p:cNvPr id="9" name="Slide Number Placeholder 8"/>
          <p:cNvSpPr>
            <a:spLocks noGrp="1"/>
          </p:cNvSpPr>
          <p:nvPr>
            <p:ph type="sldNum" sz="quarter" idx="12"/>
          </p:nvPr>
        </p:nvSpPr>
        <p:spPr/>
        <p:txBody>
          <a:bodyPr/>
          <a:lstStyle>
            <a:lvl1pPr>
              <a:defRPr/>
            </a:lvl1pPr>
          </a:lstStyle>
          <a:p>
            <a:fld id="{B8895FBA-7DDF-E04E-8650-D9E0153F052F}" type="slidenum">
              <a:rPr lang="en-US"/>
              <a:pPr/>
              <a:t>‹#›</a:t>
            </a:fld>
            <a:endParaRPr lang="en-US" dirty="0"/>
          </a:p>
        </p:txBody>
      </p:sp>
    </p:spTree>
    <p:extLst>
      <p:ext uri="{BB962C8B-B14F-4D97-AF65-F5344CB8AC3E}">
        <p14:creationId xmlns:p14="http://schemas.microsoft.com/office/powerpoint/2010/main" val="31956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10/11/2011</a:t>
            </a:r>
          </a:p>
        </p:txBody>
      </p:sp>
      <p:sp>
        <p:nvSpPr>
          <p:cNvPr id="5"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5"/>
          <p:cNvSpPr>
            <a:spLocks noGrp="1"/>
          </p:cNvSpPr>
          <p:nvPr>
            <p:ph type="sldNum" sz="quarter" idx="12"/>
          </p:nvPr>
        </p:nvSpPr>
        <p:spPr/>
        <p:txBody>
          <a:bodyPr/>
          <a:lstStyle>
            <a:lvl1pPr>
              <a:defRPr/>
            </a:lvl1pPr>
          </a:lstStyle>
          <a:p>
            <a:fld id="{D555787A-7107-F549-BD5C-07A45F36649B}" type="slidenum">
              <a:rPr lang="en-US"/>
              <a:pPr/>
              <a:t>‹#›</a:t>
            </a:fld>
            <a:endParaRPr lang="en-US" dirty="0"/>
          </a:p>
        </p:txBody>
      </p:sp>
    </p:spTree>
    <p:extLst>
      <p:ext uri="{BB962C8B-B14F-4D97-AF65-F5344CB8AC3E}">
        <p14:creationId xmlns:p14="http://schemas.microsoft.com/office/powerpoint/2010/main" val="3137738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dirty="0"/>
              <a:t>10/11/2011</a:t>
            </a:r>
          </a:p>
        </p:txBody>
      </p:sp>
      <p:sp>
        <p:nvSpPr>
          <p:cNvPr id="4"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5" name="Slide Number Placeholder 17"/>
          <p:cNvSpPr>
            <a:spLocks noGrp="1"/>
          </p:cNvSpPr>
          <p:nvPr>
            <p:ph type="sldNum" sz="quarter" idx="12"/>
          </p:nvPr>
        </p:nvSpPr>
        <p:spPr/>
        <p:txBody>
          <a:bodyPr/>
          <a:lstStyle>
            <a:lvl1pPr>
              <a:defRPr/>
            </a:lvl1pPr>
          </a:lstStyle>
          <a:p>
            <a:fld id="{543CA6AB-4689-4142-A8E1-F61D89B9D86A}" type="slidenum">
              <a:rPr lang="en-US"/>
              <a:pPr/>
              <a:t>‹#›</a:t>
            </a:fld>
            <a:endParaRPr lang="en-US" dirty="0"/>
          </a:p>
        </p:txBody>
      </p:sp>
    </p:spTree>
    <p:extLst>
      <p:ext uri="{BB962C8B-B14F-4D97-AF65-F5344CB8AC3E}">
        <p14:creationId xmlns:p14="http://schemas.microsoft.com/office/powerpoint/2010/main" val="984592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dirty="0"/>
              <a:t>10/11/2011</a:t>
            </a:r>
          </a:p>
        </p:txBody>
      </p:sp>
      <p:sp>
        <p:nvSpPr>
          <p:cNvPr id="3"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4" name="Slide Number Placeholder 17"/>
          <p:cNvSpPr>
            <a:spLocks noGrp="1"/>
          </p:cNvSpPr>
          <p:nvPr>
            <p:ph type="sldNum" sz="quarter" idx="12"/>
          </p:nvPr>
        </p:nvSpPr>
        <p:spPr/>
        <p:txBody>
          <a:bodyPr/>
          <a:lstStyle>
            <a:lvl1pPr>
              <a:defRPr/>
            </a:lvl1pPr>
          </a:lstStyle>
          <a:p>
            <a:fld id="{03B3B46B-736D-BD4A-8055-1239AECD2990}" type="slidenum">
              <a:rPr lang="en-US"/>
              <a:pPr/>
              <a:t>‹#›</a:t>
            </a:fld>
            <a:endParaRPr lang="en-US" dirty="0"/>
          </a:p>
        </p:txBody>
      </p:sp>
    </p:spTree>
    <p:extLst>
      <p:ext uri="{BB962C8B-B14F-4D97-AF65-F5344CB8AC3E}">
        <p14:creationId xmlns:p14="http://schemas.microsoft.com/office/powerpoint/2010/main" val="2105726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r>
              <a:rPr lang="en-US" dirty="0"/>
              <a:t>10/11/2011</a:t>
            </a:r>
          </a:p>
        </p:txBody>
      </p:sp>
      <p:sp>
        <p:nvSpPr>
          <p:cNvPr id="6" name="Footer Placeholder 5"/>
          <p:cNvSpPr>
            <a:spLocks noGrp="1"/>
          </p:cNvSpPr>
          <p:nvPr>
            <p:ph type="ftr" sz="quarter" idx="11"/>
          </p:nvPr>
        </p:nvSpPr>
        <p:spPr/>
        <p:txBody>
          <a:bodyPr/>
          <a:lstStyle>
            <a:lvl1pPr>
              <a:defRPr/>
            </a:lvl1pPr>
            <a:extLst/>
          </a:lstStyle>
          <a:p>
            <a:pPr>
              <a:defRPr/>
            </a:pPr>
            <a:r>
              <a:rPr lang="en-US" dirty="0"/>
              <a:t>Copyright CT Invention Convention 2011</a:t>
            </a:r>
          </a:p>
        </p:txBody>
      </p:sp>
      <p:sp>
        <p:nvSpPr>
          <p:cNvPr id="7" name="Slide Number Placeholder 6"/>
          <p:cNvSpPr>
            <a:spLocks noGrp="1"/>
          </p:cNvSpPr>
          <p:nvPr>
            <p:ph type="sldNum" sz="quarter" idx="12"/>
          </p:nvPr>
        </p:nvSpPr>
        <p:spPr/>
        <p:txBody>
          <a:bodyPr/>
          <a:lstStyle>
            <a:lvl1pPr>
              <a:defRPr/>
            </a:lvl1pPr>
          </a:lstStyle>
          <a:p>
            <a:fld id="{7A912A00-E7C2-A94B-9F89-9F97F8729A37}" type="slidenum">
              <a:rPr lang="en-US"/>
              <a:pPr/>
              <a:t>‹#›</a:t>
            </a:fld>
            <a:endParaRPr lang="en-US" dirty="0"/>
          </a:p>
        </p:txBody>
      </p:sp>
    </p:spTree>
    <p:extLst>
      <p:ext uri="{BB962C8B-B14F-4D97-AF65-F5344CB8AC3E}">
        <p14:creationId xmlns:p14="http://schemas.microsoft.com/office/powerpoint/2010/main" val="3249497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a typeface="+mn-ea"/>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a typeface="+mn-ea"/>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dirty="0">
              <a:solidFill>
                <a:schemeClr val="lt1"/>
              </a:solidFill>
              <a:latin typeface="+mn-lt"/>
              <a:ea typeface="+mn-ea"/>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r>
              <a:rPr lang="en-US" dirty="0"/>
              <a:t>10/11/2011</a:t>
            </a: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a:t>Copyright CT Invention Convention 2011</a:t>
            </a:r>
          </a:p>
        </p:txBody>
      </p:sp>
      <p:sp>
        <p:nvSpPr>
          <p:cNvPr id="13" name="Slide Number Placeholder 6"/>
          <p:cNvSpPr>
            <a:spLocks noGrp="1"/>
          </p:cNvSpPr>
          <p:nvPr>
            <p:ph type="sldNum" sz="quarter" idx="12"/>
          </p:nvPr>
        </p:nvSpPr>
        <p:spPr/>
        <p:txBody>
          <a:bodyPr/>
          <a:lstStyle>
            <a:lvl1pPr>
              <a:defRPr/>
            </a:lvl1pPr>
          </a:lstStyle>
          <a:p>
            <a:fld id="{F18F87C6-F3E3-3F47-907B-D1D29FC12826}" type="slidenum">
              <a:rPr lang="en-US"/>
              <a:pPr/>
              <a:t>‹#›</a:t>
            </a:fld>
            <a:endParaRPr lang="en-US" dirty="0"/>
          </a:p>
        </p:txBody>
      </p:sp>
    </p:spTree>
    <p:extLst>
      <p:ext uri="{BB962C8B-B14F-4D97-AF65-F5344CB8AC3E}">
        <p14:creationId xmlns:p14="http://schemas.microsoft.com/office/powerpoint/2010/main" val="1396833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dirty="0"/>
              <a:t>10/11/2011</a:t>
            </a:r>
          </a:p>
        </p:txBody>
      </p:sp>
      <p:sp>
        <p:nvSpPr>
          <p:cNvPr id="5"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17"/>
          <p:cNvSpPr>
            <a:spLocks noGrp="1"/>
          </p:cNvSpPr>
          <p:nvPr>
            <p:ph type="sldNum" sz="quarter" idx="12"/>
          </p:nvPr>
        </p:nvSpPr>
        <p:spPr/>
        <p:txBody>
          <a:bodyPr/>
          <a:lstStyle>
            <a:lvl1pPr>
              <a:defRPr/>
            </a:lvl1pPr>
          </a:lstStyle>
          <a:p>
            <a:fld id="{ED7401BB-96DF-CA41-91FA-1A757CCDA23D}" type="slidenum">
              <a:rPr lang="en-US"/>
              <a:pPr/>
              <a:t>‹#›</a:t>
            </a:fld>
            <a:endParaRPr lang="en-US" dirty="0"/>
          </a:p>
        </p:txBody>
      </p:sp>
    </p:spTree>
    <p:extLst>
      <p:ext uri="{BB962C8B-B14F-4D97-AF65-F5344CB8AC3E}">
        <p14:creationId xmlns:p14="http://schemas.microsoft.com/office/powerpoint/2010/main" val="1829904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dirty="0"/>
              <a:t>10/11/2011</a:t>
            </a:r>
          </a:p>
        </p:txBody>
      </p:sp>
      <p:sp>
        <p:nvSpPr>
          <p:cNvPr id="5"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6" name="Slide Number Placeholder 17"/>
          <p:cNvSpPr>
            <a:spLocks noGrp="1"/>
          </p:cNvSpPr>
          <p:nvPr>
            <p:ph type="sldNum" sz="quarter" idx="12"/>
          </p:nvPr>
        </p:nvSpPr>
        <p:spPr/>
        <p:txBody>
          <a:bodyPr/>
          <a:lstStyle>
            <a:lvl1pPr>
              <a:defRPr/>
            </a:lvl1pPr>
          </a:lstStyle>
          <a:p>
            <a:fld id="{2599F28F-E431-614E-A214-9973BDC34588}" type="slidenum">
              <a:rPr lang="en-US"/>
              <a:pPr/>
              <a:t>‹#›</a:t>
            </a:fld>
            <a:endParaRPr lang="en-US" dirty="0"/>
          </a:p>
        </p:txBody>
      </p:sp>
    </p:spTree>
    <p:extLst>
      <p:ext uri="{BB962C8B-B14F-4D97-AF65-F5344CB8AC3E}">
        <p14:creationId xmlns:p14="http://schemas.microsoft.com/office/powerpoint/2010/main" val="3342162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normAutofit/>
          </a:bodyPr>
          <a:lstStyle/>
          <a:p>
            <a:pPr lvl="0"/>
            <a:endParaRPr lang="en-US" noProof="0" dirty="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686175" y="6242050"/>
            <a:ext cx="2133600" cy="457200"/>
          </a:xfrm>
        </p:spPr>
        <p:txBody>
          <a:bodyPr/>
          <a:lstStyle>
            <a:lvl1pPr>
              <a:defRPr/>
            </a:lvl1pPr>
          </a:lstStyle>
          <a:p>
            <a:pPr>
              <a:defRPr/>
            </a:pPr>
            <a:r>
              <a:rPr lang="en-US" dirty="0"/>
              <a:t>10/11/2011</a:t>
            </a:r>
          </a:p>
        </p:txBody>
      </p:sp>
      <p:sp>
        <p:nvSpPr>
          <p:cNvPr id="6" name="Footer Placeholder 5"/>
          <p:cNvSpPr>
            <a:spLocks noGrp="1"/>
          </p:cNvSpPr>
          <p:nvPr>
            <p:ph type="ftr" sz="quarter" idx="11"/>
          </p:nvPr>
        </p:nvSpPr>
        <p:spPr>
          <a:xfrm>
            <a:off x="203200" y="6267450"/>
            <a:ext cx="2895600" cy="457200"/>
          </a:xfrm>
        </p:spPr>
        <p:txBody>
          <a:bodyPr/>
          <a:lstStyle>
            <a:lvl1pPr>
              <a:defRPr/>
            </a:lvl1pPr>
          </a:lstStyle>
          <a:p>
            <a:pPr>
              <a:defRPr/>
            </a:pPr>
            <a:r>
              <a:rPr lang="en-US" dirty="0"/>
              <a:t>Copyright CT Invention Convention 2011</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4D8D6EC-BB31-EB46-9FAC-C3E774922771}" type="slidenum">
              <a:rPr lang="en-US"/>
              <a:pPr/>
              <a:t>‹#›</a:t>
            </a:fld>
            <a:endParaRPr lang="en-US" dirty="0"/>
          </a:p>
        </p:txBody>
      </p:sp>
    </p:spTree>
    <p:extLst>
      <p:ext uri="{BB962C8B-B14F-4D97-AF65-F5344CB8AC3E}">
        <p14:creationId xmlns:p14="http://schemas.microsoft.com/office/powerpoint/2010/main" val="851714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dirty="0"/>
              <a:t>10/11/2011</a:t>
            </a:r>
          </a:p>
        </p:txBody>
      </p:sp>
      <p:sp>
        <p:nvSpPr>
          <p:cNvPr id="4"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5" name="Slide Number Placeholder 17"/>
          <p:cNvSpPr>
            <a:spLocks noGrp="1"/>
          </p:cNvSpPr>
          <p:nvPr>
            <p:ph type="sldNum" sz="quarter" idx="12"/>
          </p:nvPr>
        </p:nvSpPr>
        <p:spPr/>
        <p:txBody>
          <a:bodyPr/>
          <a:lstStyle>
            <a:lvl1pPr>
              <a:defRPr/>
            </a:lvl1pPr>
          </a:lstStyle>
          <a:p>
            <a:fld id="{9F1565D0-9B78-B947-816B-E16D2A255644}" type="slidenum">
              <a:rPr lang="en-US"/>
              <a:pPr/>
              <a:t>‹#›</a:t>
            </a:fld>
            <a:endParaRPr lang="en-US" dirty="0"/>
          </a:p>
        </p:txBody>
      </p:sp>
    </p:spTree>
    <p:extLst>
      <p:ext uri="{BB962C8B-B14F-4D97-AF65-F5344CB8AC3E}">
        <p14:creationId xmlns:p14="http://schemas.microsoft.com/office/powerpoint/2010/main" val="1971052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dirty="0"/>
              <a:t>10/11/2011</a:t>
            </a:r>
          </a:p>
        </p:txBody>
      </p:sp>
      <p:sp>
        <p:nvSpPr>
          <p:cNvPr id="4" name="Footer Placeholder 21"/>
          <p:cNvSpPr>
            <a:spLocks noGrp="1"/>
          </p:cNvSpPr>
          <p:nvPr>
            <p:ph type="ftr" sz="quarter" idx="11"/>
          </p:nvPr>
        </p:nvSpPr>
        <p:spPr/>
        <p:txBody>
          <a:bodyPr/>
          <a:lstStyle>
            <a:lvl1pPr>
              <a:defRPr/>
            </a:lvl1pPr>
          </a:lstStyle>
          <a:p>
            <a:pPr>
              <a:defRPr/>
            </a:pPr>
            <a:r>
              <a:rPr lang="en-US" dirty="0"/>
              <a:t>Copyright CT Invention Convention 2011</a:t>
            </a:r>
          </a:p>
        </p:txBody>
      </p:sp>
      <p:sp>
        <p:nvSpPr>
          <p:cNvPr id="5" name="Slide Number Placeholder 17"/>
          <p:cNvSpPr>
            <a:spLocks noGrp="1"/>
          </p:cNvSpPr>
          <p:nvPr>
            <p:ph type="sldNum" sz="quarter" idx="12"/>
          </p:nvPr>
        </p:nvSpPr>
        <p:spPr/>
        <p:txBody>
          <a:bodyPr/>
          <a:lstStyle>
            <a:lvl1pPr>
              <a:defRPr/>
            </a:lvl1pPr>
          </a:lstStyle>
          <a:p>
            <a:fld id="{0A4EF677-23CF-1C46-A5C1-9144D02C038E}" type="slidenum">
              <a:rPr lang="en-US"/>
              <a:pPr/>
              <a:t>‹#›</a:t>
            </a:fld>
            <a:endParaRPr lang="en-US" dirty="0"/>
          </a:p>
        </p:txBody>
      </p:sp>
    </p:spTree>
    <p:extLst>
      <p:ext uri="{BB962C8B-B14F-4D97-AF65-F5344CB8AC3E}">
        <p14:creationId xmlns:p14="http://schemas.microsoft.com/office/powerpoint/2010/main" val="95478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10/11/2011</a:t>
            </a:r>
          </a:p>
        </p:txBody>
      </p:sp>
      <p:sp>
        <p:nvSpPr>
          <p:cNvPr id="6"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5"/>
          <p:cNvSpPr>
            <a:spLocks noGrp="1"/>
          </p:cNvSpPr>
          <p:nvPr>
            <p:ph type="sldNum" sz="quarter" idx="12"/>
          </p:nvPr>
        </p:nvSpPr>
        <p:spPr/>
        <p:txBody>
          <a:bodyPr/>
          <a:lstStyle>
            <a:lvl1pPr>
              <a:defRPr/>
            </a:lvl1pPr>
          </a:lstStyle>
          <a:p>
            <a:fld id="{4E17C78A-A809-6440-A36C-8C3A32F65D77}" type="slidenum">
              <a:rPr lang="en-US"/>
              <a:pPr/>
              <a:t>‹#›</a:t>
            </a:fld>
            <a:endParaRPr lang="en-US" dirty="0"/>
          </a:p>
        </p:txBody>
      </p:sp>
    </p:spTree>
    <p:extLst>
      <p:ext uri="{BB962C8B-B14F-4D97-AF65-F5344CB8AC3E}">
        <p14:creationId xmlns:p14="http://schemas.microsoft.com/office/powerpoint/2010/main" val="17182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10/11/2011</a:t>
            </a:r>
          </a:p>
        </p:txBody>
      </p:sp>
      <p:sp>
        <p:nvSpPr>
          <p:cNvPr id="8"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9" name="Slide Number Placeholder 5"/>
          <p:cNvSpPr>
            <a:spLocks noGrp="1"/>
          </p:cNvSpPr>
          <p:nvPr>
            <p:ph type="sldNum" sz="quarter" idx="12"/>
          </p:nvPr>
        </p:nvSpPr>
        <p:spPr/>
        <p:txBody>
          <a:bodyPr/>
          <a:lstStyle>
            <a:lvl1pPr>
              <a:defRPr/>
            </a:lvl1pPr>
          </a:lstStyle>
          <a:p>
            <a:fld id="{9D8F4AB4-ADA9-4B40-B73A-6D7C0AB108A0}" type="slidenum">
              <a:rPr lang="en-US"/>
              <a:pPr/>
              <a:t>‹#›</a:t>
            </a:fld>
            <a:endParaRPr lang="en-US" dirty="0"/>
          </a:p>
        </p:txBody>
      </p:sp>
    </p:spTree>
    <p:extLst>
      <p:ext uri="{BB962C8B-B14F-4D97-AF65-F5344CB8AC3E}">
        <p14:creationId xmlns:p14="http://schemas.microsoft.com/office/powerpoint/2010/main" val="5634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10/11/2011</a:t>
            </a:r>
          </a:p>
        </p:txBody>
      </p:sp>
      <p:sp>
        <p:nvSpPr>
          <p:cNvPr id="4"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5" name="Slide Number Placeholder 5"/>
          <p:cNvSpPr>
            <a:spLocks noGrp="1"/>
          </p:cNvSpPr>
          <p:nvPr>
            <p:ph type="sldNum" sz="quarter" idx="12"/>
          </p:nvPr>
        </p:nvSpPr>
        <p:spPr/>
        <p:txBody>
          <a:bodyPr/>
          <a:lstStyle>
            <a:lvl1pPr>
              <a:defRPr/>
            </a:lvl1pPr>
          </a:lstStyle>
          <a:p>
            <a:fld id="{1A8E576C-5FBF-B549-A1B8-1C1E94F60810}" type="slidenum">
              <a:rPr lang="en-US"/>
              <a:pPr/>
              <a:t>‹#›</a:t>
            </a:fld>
            <a:endParaRPr lang="en-US" dirty="0"/>
          </a:p>
        </p:txBody>
      </p:sp>
    </p:spTree>
    <p:extLst>
      <p:ext uri="{BB962C8B-B14F-4D97-AF65-F5344CB8AC3E}">
        <p14:creationId xmlns:p14="http://schemas.microsoft.com/office/powerpoint/2010/main" val="310684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10/11/2011</a:t>
            </a:r>
          </a:p>
        </p:txBody>
      </p:sp>
      <p:sp>
        <p:nvSpPr>
          <p:cNvPr id="3"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4" name="Slide Number Placeholder 5"/>
          <p:cNvSpPr>
            <a:spLocks noGrp="1"/>
          </p:cNvSpPr>
          <p:nvPr>
            <p:ph type="sldNum" sz="quarter" idx="12"/>
          </p:nvPr>
        </p:nvSpPr>
        <p:spPr/>
        <p:txBody>
          <a:bodyPr/>
          <a:lstStyle>
            <a:lvl1pPr>
              <a:defRPr/>
            </a:lvl1pPr>
          </a:lstStyle>
          <a:p>
            <a:fld id="{4853432F-6CF3-C947-BEFA-EF3A4D2DC283}" type="slidenum">
              <a:rPr lang="en-US"/>
              <a:pPr/>
              <a:t>‹#›</a:t>
            </a:fld>
            <a:endParaRPr lang="en-US" dirty="0"/>
          </a:p>
        </p:txBody>
      </p:sp>
    </p:spTree>
    <p:extLst>
      <p:ext uri="{BB962C8B-B14F-4D97-AF65-F5344CB8AC3E}">
        <p14:creationId xmlns:p14="http://schemas.microsoft.com/office/powerpoint/2010/main" val="366150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10/11/2011</a:t>
            </a:r>
          </a:p>
        </p:txBody>
      </p:sp>
      <p:sp>
        <p:nvSpPr>
          <p:cNvPr id="6"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5"/>
          <p:cNvSpPr>
            <a:spLocks noGrp="1"/>
          </p:cNvSpPr>
          <p:nvPr>
            <p:ph type="sldNum" sz="quarter" idx="12"/>
          </p:nvPr>
        </p:nvSpPr>
        <p:spPr/>
        <p:txBody>
          <a:bodyPr/>
          <a:lstStyle>
            <a:lvl1pPr>
              <a:defRPr/>
            </a:lvl1pPr>
          </a:lstStyle>
          <a:p>
            <a:fld id="{DFE8207D-6917-C742-BC71-4B1C7D3A3DCA}" type="slidenum">
              <a:rPr lang="en-US"/>
              <a:pPr/>
              <a:t>‹#›</a:t>
            </a:fld>
            <a:endParaRPr lang="en-US" dirty="0"/>
          </a:p>
        </p:txBody>
      </p:sp>
    </p:spTree>
    <p:extLst>
      <p:ext uri="{BB962C8B-B14F-4D97-AF65-F5344CB8AC3E}">
        <p14:creationId xmlns:p14="http://schemas.microsoft.com/office/powerpoint/2010/main" val="394431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10/11/2011</a:t>
            </a:r>
          </a:p>
        </p:txBody>
      </p:sp>
      <p:sp>
        <p:nvSpPr>
          <p:cNvPr id="6" name="Footer Placeholder 4"/>
          <p:cNvSpPr>
            <a:spLocks noGrp="1"/>
          </p:cNvSpPr>
          <p:nvPr>
            <p:ph type="ftr" sz="quarter" idx="11"/>
          </p:nvPr>
        </p:nvSpPr>
        <p:spPr/>
        <p:txBody>
          <a:bodyPr/>
          <a:lstStyle>
            <a:lvl1pPr>
              <a:defRPr/>
            </a:lvl1pPr>
          </a:lstStyle>
          <a:p>
            <a:pPr>
              <a:defRPr/>
            </a:pPr>
            <a:r>
              <a:rPr lang="en-US" dirty="0"/>
              <a:t>Copyright CT Invention Convention 2011</a:t>
            </a:r>
          </a:p>
        </p:txBody>
      </p:sp>
      <p:sp>
        <p:nvSpPr>
          <p:cNvPr id="7" name="Slide Number Placeholder 5"/>
          <p:cNvSpPr>
            <a:spLocks noGrp="1"/>
          </p:cNvSpPr>
          <p:nvPr>
            <p:ph type="sldNum" sz="quarter" idx="12"/>
          </p:nvPr>
        </p:nvSpPr>
        <p:spPr/>
        <p:txBody>
          <a:bodyPr/>
          <a:lstStyle>
            <a:lvl1pPr>
              <a:defRPr/>
            </a:lvl1pPr>
          </a:lstStyle>
          <a:p>
            <a:fld id="{0BE08EF7-847E-1A43-B205-EF40B7760C26}" type="slidenum">
              <a:rPr lang="en-US"/>
              <a:pPr/>
              <a:t>‹#›</a:t>
            </a:fld>
            <a:endParaRPr lang="en-US" dirty="0"/>
          </a:p>
        </p:txBody>
      </p:sp>
    </p:spTree>
    <p:extLst>
      <p:ext uri="{BB962C8B-B14F-4D97-AF65-F5344CB8AC3E}">
        <p14:creationId xmlns:p14="http://schemas.microsoft.com/office/powerpoint/2010/main" val="404716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ea typeface="+mn-ea"/>
                <a:cs typeface="+mn-cs"/>
              </a:defRPr>
            </a:lvl1pPr>
          </a:lstStyle>
          <a:p>
            <a:pPr>
              <a:defRPr/>
            </a:pPr>
            <a:r>
              <a:rPr lang="en-US" dirty="0"/>
              <a:t>10/11/2011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mn-ea"/>
                <a:cs typeface="+mn-cs"/>
              </a:defRPr>
            </a:lvl1pPr>
          </a:lstStyle>
          <a:p>
            <a:pPr>
              <a:defRPr/>
            </a:pPr>
            <a:r>
              <a:rPr lang="en-US" dirty="0"/>
              <a:t>Copyright CT Invention Convention 2011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44279621-5FDF-E14D-995F-DA39D2C53CC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ea typeface="+mn-ea"/>
                <a:cs typeface="+mn-cs"/>
              </a:defRPr>
            </a:lvl1pPr>
          </a:lstStyle>
          <a:p>
            <a:pPr>
              <a:defRPr/>
            </a:pPr>
            <a:r>
              <a:rPr lang="en-US" dirty="0"/>
              <a:t>10/11/2011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mn-ea"/>
                <a:cs typeface="+mn-cs"/>
              </a:defRPr>
            </a:lvl1pPr>
          </a:lstStyle>
          <a:p>
            <a:pPr>
              <a:defRPr/>
            </a:pPr>
            <a:r>
              <a:rPr lang="en-US" dirty="0"/>
              <a:t>Copyright CT Invention Convention 2011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E833DF19-F14D-7C44-BC4A-ACF8A85BC42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a typeface="+mn-ea"/>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a typeface="+mn-ea"/>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5129"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ea typeface="+mn-ea"/>
                <a:cs typeface="Arial" pitchFamily="34" charset="0"/>
              </a:defRPr>
            </a:lvl1pPr>
            <a:extLst/>
          </a:lstStyle>
          <a:p>
            <a:pPr>
              <a:defRPr/>
            </a:pPr>
            <a:r>
              <a:rPr lang="en-US" dirty="0"/>
              <a:t>10/11/2011</a:t>
            </a: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mn-ea"/>
                <a:cs typeface="Arial" pitchFamily="34" charset="0"/>
              </a:defRPr>
            </a:lvl1pPr>
            <a:extLst/>
          </a:lstStyle>
          <a:p>
            <a:pPr>
              <a:defRPr/>
            </a:pPr>
            <a:r>
              <a:rPr lang="en-US" dirty="0"/>
              <a:t>Copyright CT Invention Convention 2011</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817FF540-608E-9248-A64F-0D2050BD547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7" r:id="rId3"/>
    <p:sldLayoutId id="2147484520" r:id="rId4"/>
    <p:sldLayoutId id="2147484511" r:id="rId5"/>
    <p:sldLayoutId id="2147484521" r:id="rId6"/>
    <p:sldLayoutId id="2147484512" r:id="rId7"/>
    <p:sldLayoutId id="2147484513" r:id="rId8"/>
    <p:sldLayoutId id="2147484522" r:id="rId9"/>
    <p:sldLayoutId id="2147484523" r:id="rId10"/>
    <p:sldLayoutId id="2147484514" r:id="rId11"/>
    <p:sldLayoutId id="2147484515" r:id="rId12"/>
    <p:sldLayoutId id="2147484524" r:id="rId13"/>
    <p:sldLayoutId id="2147484516" r:id="rId14"/>
    <p:sldLayoutId id="2147484517" r:id="rId15"/>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sz="2000"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 Id="rId5" Type="http://schemas.openxmlformats.org/officeDocument/2006/relationships/hyperlink" Target="http://biomimicry.org/"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doe.org/academics/standards/subject-areas/math-science/science/" TargetMode="External"/><Relationship Id="rId2" Type="http://schemas.openxmlformats.org/officeDocument/2006/relationships/hyperlink" Target="https://inhub.thehenryford.org/icw/home" TargetMode="External"/><Relationship Id="rId1" Type="http://schemas.openxmlformats.org/officeDocument/2006/relationships/slideLayout" Target="../slideLayouts/slideLayout24.xml"/><Relationship Id="rId5" Type="http://schemas.openxmlformats.org/officeDocument/2006/relationships/hyperlink" Target="https://www.edisonfairs.org/" TargetMode="External"/><Relationship Id="rId4" Type="http://schemas.openxmlformats.org/officeDocument/2006/relationships/hyperlink" Target="https://www.nsta.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l-rif.zfairs.com/?f=3d80efb7-e4a8-4439-9360-d98dd093782f"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6" Type="http://schemas.openxmlformats.org/officeDocument/2006/relationships/hyperlink" Target="https://inventionconvention.org/CT/" TargetMode="External"/><Relationship Id="rId5" Type="http://schemas.openxmlformats.org/officeDocument/2006/relationships/hyperlink" Target="https://www.edisonfairs.org/" TargetMode="External"/><Relationship Id="rId4" Type="http://schemas.openxmlformats.org/officeDocument/2006/relationships/hyperlink" Target="https://inhub.thehenryford.org/icw/ho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fl-rif.zfairs.com/?f=3d80efb7-e4a8-4439-9360-d98dd093782f"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hyperlink" Target="mailto:drghn@aol.com" TargetMode="External"/><Relationship Id="rId2" Type="http://schemas.openxmlformats.org/officeDocument/2006/relationships/hyperlink" Target="mailto:hrk34@aol.com" TargetMode="External"/><Relationship Id="rId1" Type="http://schemas.openxmlformats.org/officeDocument/2006/relationships/slideLayout" Target="../slideLayouts/slideLayout25.xml"/><Relationship Id="rId5" Type="http://schemas.openxmlformats.org/officeDocument/2006/relationships/image" Target="../media/image4.tiff"/><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990600"/>
            <a:ext cx="9144000" cy="6432550"/>
          </a:xfrm>
          <a:prstGeom prst="rect">
            <a:avLst/>
          </a:prstGeom>
          <a:noFill/>
          <a:ln w="9525">
            <a:noFill/>
            <a:miter lim="800000"/>
            <a:headEnd/>
            <a:tailEnd/>
          </a:ln>
        </p:spPr>
      </p:pic>
      <p:pic>
        <p:nvPicPr>
          <p:cNvPr id="4" name="Picture 4" descr="http://www.science.edisonfairs.org/wp-content/uploads/2017/01/Q11391-Science-Fair-300x300.jpg"/>
          <p:cNvPicPr>
            <a:picLocks noChangeAspect="1" noChangeArrowheads="1"/>
          </p:cNvPicPr>
          <p:nvPr/>
        </p:nvPicPr>
        <p:blipFill>
          <a:blip r:embed="rId3" cstate="print"/>
          <a:srcRect/>
          <a:stretch>
            <a:fillRect/>
          </a:stretch>
        </p:blipFill>
        <p:spPr bwMode="auto">
          <a:xfrm>
            <a:off x="4191000" y="990600"/>
            <a:ext cx="990600" cy="990600"/>
          </a:xfrm>
          <a:prstGeom prst="rect">
            <a:avLst/>
          </a:prstGeom>
          <a:noFill/>
        </p:spPr>
      </p:pic>
      <p:pic>
        <p:nvPicPr>
          <p:cNvPr id="5" name="Picture 4">
            <a:extLst>
              <a:ext uri="{FF2B5EF4-FFF2-40B4-BE49-F238E27FC236}">
                <a16:creationId xmlns:a16="http://schemas.microsoft.com/office/drawing/2014/main" id="{FC6E7A0A-CE25-7449-B101-37A7084B1573}"/>
              </a:ext>
            </a:extLst>
          </p:cNvPr>
          <p:cNvPicPr>
            <a:picLocks noChangeAspect="1"/>
          </p:cNvPicPr>
          <p:nvPr/>
        </p:nvPicPr>
        <p:blipFill>
          <a:blip r:embed="rId4" cstate="print"/>
          <a:stretch>
            <a:fillRect/>
          </a:stretch>
        </p:blipFill>
        <p:spPr>
          <a:xfrm>
            <a:off x="762000" y="0"/>
            <a:ext cx="914400" cy="979174"/>
          </a:xfrm>
          <a:prstGeom prst="rect">
            <a:avLst/>
          </a:prstGeom>
        </p:spPr>
      </p:pic>
      <p:pic>
        <p:nvPicPr>
          <p:cNvPr id="6" name="Picture 6" descr="Expo_Logo"/>
          <p:cNvPicPr>
            <a:picLocks noChangeAspect="1" noChangeArrowheads="1"/>
          </p:cNvPicPr>
          <p:nvPr/>
        </p:nvPicPr>
        <p:blipFill>
          <a:blip r:embed="rId5" cstate="print"/>
          <a:srcRect/>
          <a:stretch>
            <a:fillRect/>
          </a:stretch>
        </p:blipFill>
        <p:spPr bwMode="auto">
          <a:xfrm>
            <a:off x="7467600" y="0"/>
            <a:ext cx="1065160" cy="990600"/>
          </a:xfrm>
          <a:prstGeom prst="rect">
            <a:avLst/>
          </a:prstGeom>
          <a:noFill/>
        </p:spPr>
      </p:pic>
      <p:sp>
        <p:nvSpPr>
          <p:cNvPr id="7" name="Rectangle 6"/>
          <p:cNvSpPr/>
          <p:nvPr/>
        </p:nvSpPr>
        <p:spPr>
          <a:xfrm>
            <a:off x="4419600" y="1981200"/>
            <a:ext cx="609600" cy="381000"/>
          </a:xfrm>
          <a:prstGeom prst="rect">
            <a:avLst/>
          </a:prstGeom>
        </p:spPr>
        <p:txBody>
          <a:bodyPr wrap="square">
            <a:spAutoFit/>
          </a:bodyPr>
          <a:lstStyle/>
          <a:p>
            <a:r>
              <a:rPr lang="en-US" dirty="0"/>
              <a:t>65</a:t>
            </a:r>
            <a:r>
              <a:rPr lang="en-US" sz="1200" dirty="0"/>
              <a:t>th</a:t>
            </a:r>
          </a:p>
        </p:txBody>
      </p:sp>
      <p:sp>
        <p:nvSpPr>
          <p:cNvPr id="8" name="Rectangle 7"/>
          <p:cNvSpPr/>
          <p:nvPr/>
        </p:nvSpPr>
        <p:spPr>
          <a:xfrm>
            <a:off x="152400" y="0"/>
            <a:ext cx="569387" cy="369332"/>
          </a:xfrm>
          <a:prstGeom prst="rect">
            <a:avLst/>
          </a:prstGeom>
        </p:spPr>
        <p:txBody>
          <a:bodyPr wrap="none">
            <a:spAutoFit/>
          </a:bodyPr>
          <a:lstStyle/>
          <a:p>
            <a:r>
              <a:rPr lang="en-US" dirty="0"/>
              <a:t>35</a:t>
            </a:r>
            <a:r>
              <a:rPr lang="en-US" sz="1200" dirty="0"/>
              <a:t>th</a:t>
            </a:r>
          </a:p>
        </p:txBody>
      </p:sp>
      <p:sp>
        <p:nvSpPr>
          <p:cNvPr id="9" name="Rectangle 8"/>
          <p:cNvSpPr/>
          <p:nvPr/>
        </p:nvSpPr>
        <p:spPr>
          <a:xfrm>
            <a:off x="8382000" y="0"/>
            <a:ext cx="569387" cy="369332"/>
          </a:xfrm>
          <a:prstGeom prst="rect">
            <a:avLst/>
          </a:prstGeom>
        </p:spPr>
        <p:txBody>
          <a:bodyPr wrap="none">
            <a:spAutoFit/>
          </a:bodyPr>
          <a:lstStyle/>
          <a:p>
            <a:r>
              <a:rPr lang="en-US" dirty="0"/>
              <a:t>18</a:t>
            </a:r>
            <a:r>
              <a:rPr lang="en-US" sz="1200" dirty="0"/>
              <a:t>th</a:t>
            </a:r>
          </a:p>
        </p:txBody>
      </p:sp>
      <p:pic>
        <p:nvPicPr>
          <p:cNvPr id="10" name="Picture 8"/>
          <p:cNvPicPr>
            <a:picLocks noChangeAspect="1" noChangeArrowheads="1"/>
          </p:cNvPicPr>
          <p:nvPr/>
        </p:nvPicPr>
        <p:blipFill>
          <a:blip r:embed="rId6" cstate="print"/>
          <a:srcRect/>
          <a:stretch>
            <a:fillRect/>
          </a:stretch>
        </p:blipFill>
        <p:spPr bwMode="auto">
          <a:xfrm>
            <a:off x="2819400" y="6248400"/>
            <a:ext cx="3657600" cy="723331"/>
          </a:xfrm>
          <a:prstGeom prst="rect">
            <a:avLst/>
          </a:prstGeom>
          <a:noFill/>
          <a:ln w="9525">
            <a:noFill/>
            <a:miter lim="800000"/>
            <a:headEnd/>
            <a:tailEnd/>
          </a:ln>
        </p:spPr>
      </p:pic>
      <p:sp>
        <p:nvSpPr>
          <p:cNvPr id="11" name="TextBox 10"/>
          <p:cNvSpPr txBox="1"/>
          <p:nvPr/>
        </p:nvSpPr>
        <p:spPr>
          <a:xfrm>
            <a:off x="1905000" y="0"/>
            <a:ext cx="5410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dirty="0">
                <a:solidFill>
                  <a:schemeClr val="tx1"/>
                </a:solidFill>
              </a:rPr>
              <a:t>STEMIE</a:t>
            </a:r>
            <a:r>
              <a:rPr lang="en-US" sz="5400" b="1" dirty="0">
                <a:ln/>
                <a:solidFill>
                  <a:schemeClr val="accent3"/>
                </a:solidFill>
              </a:rPr>
              <a:t> </a:t>
            </a:r>
            <a:r>
              <a:rPr lang="en-US" sz="5400" dirty="0">
                <a:solidFill>
                  <a:schemeClr val="tx1"/>
                </a:solidFill>
              </a:rPr>
              <a:t>Fairs</a:t>
            </a:r>
            <a:endParaRPr lang="en-US" sz="5400" b="1" dirty="0">
              <a:ln/>
              <a:solidFill>
                <a:schemeClr val="accent3"/>
              </a:solidFill>
            </a:endParaRPr>
          </a:p>
        </p:txBody>
      </p:sp>
      <p:sp>
        <p:nvSpPr>
          <p:cNvPr id="13" name="TextBox 12"/>
          <p:cNvSpPr txBox="1"/>
          <p:nvPr/>
        </p:nvSpPr>
        <p:spPr>
          <a:xfrm>
            <a:off x="3962400" y="609600"/>
            <a:ext cx="1384988"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rPr>
              <a:t>2021-2022</a:t>
            </a:r>
          </a:p>
        </p:txBody>
      </p:sp>
    </p:spTree>
  </p:cSld>
  <p:clrMapOvr>
    <a:masterClrMapping/>
  </p:clrMapOvr>
  <p:transition advTm="1845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a:ln/>
                <a:solidFill>
                  <a:schemeClr val="accent3"/>
                </a:solidFill>
                <a:effectLst/>
              </a:rPr>
              <a:t>Discovery through Biomimicry - 			</a:t>
            </a:r>
          </a:p>
        </p:txBody>
      </p:sp>
      <p:sp>
        <p:nvSpPr>
          <p:cNvPr id="195586" name="AutoShape 2" descr="Stupid sticky pods! Anyone know what type of hitchhiker plant this is?  South Florida.: whatsthispl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5588" name="Picture 4" descr="Weed: Desmodium incanum - Landscape Plants For South Florida"/>
          <p:cNvPicPr>
            <a:picLocks noChangeAspect="1" noChangeArrowheads="1"/>
          </p:cNvPicPr>
          <p:nvPr/>
        </p:nvPicPr>
        <p:blipFill>
          <a:blip r:embed="rId2" cstate="print"/>
          <a:srcRect/>
          <a:stretch>
            <a:fillRect/>
          </a:stretch>
        </p:blipFill>
        <p:spPr bwMode="auto">
          <a:xfrm>
            <a:off x="381000" y="1676400"/>
            <a:ext cx="2609850" cy="1752600"/>
          </a:xfrm>
          <a:prstGeom prst="rect">
            <a:avLst/>
          </a:prstGeom>
          <a:noFill/>
        </p:spPr>
      </p:pic>
      <p:sp>
        <p:nvSpPr>
          <p:cNvPr id="195590" name="AutoShape 6" descr="Hook and Loop Tape, Double Sided VELCRO® Brand Fasten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5592" name="AutoShape 8" descr="Hook and Loop Tape, Double Sided VELCRO® Brand Fasten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5594" name="Picture 10" descr="VELCRO® Brand Industrial Strength Hook and Loop Fasteners"/>
          <p:cNvPicPr>
            <a:picLocks noChangeAspect="1" noChangeArrowheads="1"/>
          </p:cNvPicPr>
          <p:nvPr/>
        </p:nvPicPr>
        <p:blipFill>
          <a:blip r:embed="rId3" cstate="print"/>
          <a:srcRect/>
          <a:stretch>
            <a:fillRect/>
          </a:stretch>
        </p:blipFill>
        <p:spPr bwMode="auto">
          <a:xfrm>
            <a:off x="6400800" y="3733800"/>
            <a:ext cx="2517775" cy="2517775"/>
          </a:xfrm>
          <a:prstGeom prst="rect">
            <a:avLst/>
          </a:prstGeom>
          <a:noFill/>
        </p:spPr>
      </p:pic>
      <p:sp>
        <p:nvSpPr>
          <p:cNvPr id="11" name="TextBox 10"/>
          <p:cNvSpPr txBox="1"/>
          <p:nvPr/>
        </p:nvSpPr>
        <p:spPr>
          <a:xfrm>
            <a:off x="381000" y="3657600"/>
            <a:ext cx="6138219" cy="2739211"/>
          </a:xfrm>
          <a:prstGeom prst="rect">
            <a:avLst/>
          </a:prstGeom>
          <a:noFill/>
        </p:spPr>
        <p:txBody>
          <a:bodyPr wrap="none" rtlCol="0">
            <a:spAutoFit/>
          </a:bodyPr>
          <a:lstStyle/>
          <a:p>
            <a:r>
              <a:rPr lang="en-US" sz="3200" b="1" dirty="0"/>
              <a:t>Inquiry </a:t>
            </a:r>
          </a:p>
          <a:p>
            <a:r>
              <a:rPr lang="en-US" sz="2800" dirty="0"/>
              <a:t>led scientist George de </a:t>
            </a:r>
            <a:r>
              <a:rPr lang="en-US" sz="2800" dirty="0" err="1"/>
              <a:t>Mestral</a:t>
            </a:r>
            <a:endParaRPr lang="en-US" sz="2800" dirty="0"/>
          </a:p>
          <a:p>
            <a:r>
              <a:rPr lang="en-US" sz="2800" dirty="0"/>
              <a:t>to study the pesky </a:t>
            </a:r>
            <a:r>
              <a:rPr lang="en-US" sz="2800" b="1" dirty="0"/>
              <a:t>Hitch Hiker</a:t>
            </a:r>
            <a:r>
              <a:rPr lang="en-US" sz="2800" dirty="0"/>
              <a:t> weed </a:t>
            </a:r>
          </a:p>
          <a:p>
            <a:r>
              <a:rPr lang="en-US" sz="2800" dirty="0"/>
              <a:t>with his microscope leading to the </a:t>
            </a:r>
          </a:p>
          <a:p>
            <a:r>
              <a:rPr lang="en-US" sz="2800" dirty="0"/>
              <a:t>discovery enabling ‘engineering’ </a:t>
            </a:r>
          </a:p>
          <a:p>
            <a:r>
              <a:rPr lang="en-US" sz="2800" dirty="0"/>
              <a:t>		of the product  </a:t>
            </a:r>
            <a:r>
              <a:rPr lang="en-US" sz="2800" b="1" dirty="0"/>
              <a:t>‘Velcro”.</a:t>
            </a:r>
          </a:p>
        </p:txBody>
      </p:sp>
      <p:sp>
        <p:nvSpPr>
          <p:cNvPr id="195596" name="AutoShape 12" descr="The Invention of Velc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5598" name="AutoShape 14" descr="The Invention of Velc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5599" name="Picture 15" descr="C:\Users\Gary\Desktop\download.jpg"/>
          <p:cNvPicPr>
            <a:picLocks noChangeAspect="1" noChangeArrowheads="1"/>
          </p:cNvPicPr>
          <p:nvPr/>
        </p:nvPicPr>
        <p:blipFill>
          <a:blip r:embed="rId4" cstate="print"/>
          <a:srcRect/>
          <a:stretch>
            <a:fillRect/>
          </a:stretch>
        </p:blipFill>
        <p:spPr bwMode="auto">
          <a:xfrm>
            <a:off x="3429000" y="2590800"/>
            <a:ext cx="2847975" cy="1600200"/>
          </a:xfrm>
          <a:prstGeom prst="rect">
            <a:avLst/>
          </a:prstGeom>
          <a:noFill/>
        </p:spPr>
      </p:pic>
      <p:sp>
        <p:nvSpPr>
          <p:cNvPr id="195601" name="AutoShape 17" descr="How simply velcro was invented.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B2DE7F2D-5A0B-4A43-AC9C-056819EE5E0E}"/>
              </a:ext>
            </a:extLst>
          </p:cNvPr>
          <p:cNvSpPr txBox="1"/>
          <p:nvPr/>
        </p:nvSpPr>
        <p:spPr>
          <a:xfrm>
            <a:off x="1524000" y="860792"/>
            <a:ext cx="5608843" cy="815608"/>
          </a:xfrm>
          <a:prstGeom prst="rect">
            <a:avLst/>
          </a:prstGeom>
          <a:noFill/>
        </p:spPr>
        <p:txBody>
          <a:bodyPr wrap="none" rtlCol="0">
            <a:spAutoFit/>
          </a:bodyPr>
          <a:lstStyle/>
          <a:p>
            <a:pPr marL="0" indent="0">
              <a:buNone/>
            </a:pPr>
            <a:r>
              <a:rPr lang="en-US" sz="2400" b="1" dirty="0">
                <a:latin typeface="Arial"/>
                <a:cs typeface="Arial"/>
              </a:rPr>
              <a:t>This is a GEM! </a:t>
            </a:r>
            <a:r>
              <a:rPr lang="en-US" sz="2400" b="1" dirty="0">
                <a:latin typeface="Arial"/>
                <a:cs typeface="Arial"/>
                <a:hlinkClick r:id="rId5"/>
              </a:rPr>
              <a:t> http://biomimicry.org</a:t>
            </a:r>
            <a:r>
              <a:rPr lang="en-US" sz="2400" b="1" dirty="0">
                <a:latin typeface="Arial"/>
                <a:cs typeface="Arial"/>
              </a:rPr>
              <a:t> </a:t>
            </a:r>
          </a:p>
          <a:p>
            <a:pPr marL="0" indent="0">
              <a:buNone/>
            </a:pPr>
            <a:r>
              <a:rPr lang="en-US" sz="500" b="1" dirty="0">
                <a:latin typeface="Arial"/>
                <a:cs typeface="Arial"/>
              </a:rPr>
              <a:t> </a:t>
            </a:r>
          </a:p>
          <a:p>
            <a:endParaRPr lang="en-US" dirty="0"/>
          </a:p>
        </p:txBody>
      </p:sp>
      <p:sp>
        <p:nvSpPr>
          <p:cNvPr id="14" name="TextBox 13">
            <a:extLst>
              <a:ext uri="{FF2B5EF4-FFF2-40B4-BE49-F238E27FC236}">
                <a16:creationId xmlns:a16="http://schemas.microsoft.com/office/drawing/2014/main" id="{67731FA4-EAF3-504F-9422-7DDC7184E7C4}"/>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1" y="304800"/>
            <a:ext cx="8229600" cy="833887"/>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r>
              <a:rPr lang="en-US" sz="3600" dirty="0">
                <a:ln/>
                <a:solidFill>
                  <a:schemeClr val="accent3"/>
                </a:solidFill>
                <a:effectLst/>
                <a:latin typeface="Arial Black" charset="0"/>
              </a:rPr>
            </a:br>
            <a:r>
              <a:rPr lang="en-US" sz="3600" dirty="0">
                <a:ln/>
                <a:solidFill>
                  <a:schemeClr val="accent3"/>
                </a:solidFill>
                <a:effectLst/>
                <a:latin typeface="Arial Black" charset="0"/>
              </a:rPr>
              <a:t>Pay Attention to What’s All Around . . . </a:t>
            </a:r>
            <a:br>
              <a:rPr lang="en-US" sz="3600" dirty="0">
                <a:ln/>
                <a:solidFill>
                  <a:schemeClr val="accent3"/>
                </a:solidFill>
                <a:effectLst/>
                <a:latin typeface="Arial Black" charset="0"/>
              </a:rPr>
            </a:br>
            <a:endParaRPr lang="en-US" sz="3600" dirty="0">
              <a:ln/>
              <a:solidFill>
                <a:schemeClr val="accent3"/>
              </a:solidFill>
              <a:effectLst/>
            </a:endParaRPr>
          </a:p>
        </p:txBody>
      </p:sp>
      <p:sp>
        <p:nvSpPr>
          <p:cNvPr id="3" name="Content Placeholder 2"/>
          <p:cNvSpPr>
            <a:spLocks noGrp="1"/>
          </p:cNvSpPr>
          <p:nvPr>
            <p:ph idx="1"/>
          </p:nvPr>
        </p:nvSpPr>
        <p:spPr>
          <a:xfrm>
            <a:off x="838200" y="1676400"/>
            <a:ext cx="7768389" cy="4648200"/>
          </a:xfrm>
        </p:spPr>
        <p:txBody>
          <a:bodyPr/>
          <a:lstStyle/>
          <a:p>
            <a:pPr marL="457200" indent="-457200"/>
            <a:r>
              <a:rPr lang="en-US" sz="2400" b="1" dirty="0">
                <a:latin typeface="Arial"/>
                <a:cs typeface="Arial"/>
              </a:rPr>
              <a:t>And try to mimic the marvels of nature!</a:t>
            </a:r>
            <a:br>
              <a:rPr lang="en-US" sz="2400" b="1" dirty="0">
                <a:latin typeface="Arial"/>
                <a:cs typeface="Arial"/>
              </a:rPr>
            </a:br>
            <a:endParaRPr lang="en-US" sz="2400" b="1" dirty="0">
              <a:latin typeface="Arial"/>
              <a:cs typeface="Arial"/>
            </a:endParaRPr>
          </a:p>
          <a:p>
            <a:pPr marL="457200" indent="-457200"/>
            <a:r>
              <a:rPr lang="en-US" sz="2400" b="1" dirty="0">
                <a:latin typeface="Arial"/>
                <a:cs typeface="Arial"/>
              </a:rPr>
              <a:t>Look for something that goes right </a:t>
            </a:r>
          </a:p>
          <a:p>
            <a:pPr marL="0" indent="0">
              <a:buNone/>
            </a:pPr>
            <a:r>
              <a:rPr lang="en-US" sz="2400" b="1" dirty="0">
                <a:latin typeface="Arial"/>
                <a:cs typeface="Arial"/>
              </a:rPr>
              <a:t>	when you least expect it to!</a:t>
            </a:r>
          </a:p>
          <a:p>
            <a:pPr marL="0" indent="0">
              <a:buNone/>
            </a:pPr>
            <a:endParaRPr lang="en-US" sz="2400" b="1" dirty="0">
              <a:latin typeface="Arial"/>
              <a:cs typeface="Arial"/>
            </a:endParaRPr>
          </a:p>
          <a:p>
            <a:pPr marL="457200" indent="-457200"/>
            <a:r>
              <a:rPr lang="en-US" sz="2400" b="1" dirty="0">
                <a:latin typeface="Arial"/>
                <a:cs typeface="Arial"/>
              </a:rPr>
              <a:t>Stay alert to changes &amp; unexpected events!</a:t>
            </a:r>
          </a:p>
          <a:p>
            <a:pPr marL="0" indent="0">
              <a:buNone/>
            </a:pPr>
            <a:endParaRPr lang="en-US" sz="2400" b="1" dirty="0">
              <a:latin typeface="Arial"/>
              <a:cs typeface="Arial"/>
            </a:endParaRPr>
          </a:p>
          <a:p>
            <a:pPr marL="457200" indent="-457200"/>
            <a:r>
              <a:rPr lang="en-US" sz="2400" b="1" dirty="0">
                <a:latin typeface="Arial"/>
                <a:cs typeface="Arial"/>
              </a:rPr>
              <a:t>Including opportunities created by new laws &amp; regulations!</a:t>
            </a:r>
          </a:p>
          <a:p>
            <a:pPr marL="0" indent="0">
              <a:buNone/>
            </a:pPr>
            <a:endParaRPr lang="en-US" sz="2400" b="1" dirty="0">
              <a:latin typeface="Arial"/>
              <a:cs typeface="Arial"/>
            </a:endParaRPr>
          </a:p>
          <a:p>
            <a:pPr marL="0" indent="0">
              <a:buNone/>
            </a:pPr>
            <a:endParaRPr lang="en-US" sz="2400" b="1" dirty="0">
              <a:latin typeface="Arial"/>
              <a:cs typeface="Arial"/>
            </a:endParaRPr>
          </a:p>
        </p:txBody>
      </p:sp>
      <p:sp>
        <p:nvSpPr>
          <p:cNvPr id="4" name="TextBox 3">
            <a:extLst>
              <a:ext uri="{FF2B5EF4-FFF2-40B4-BE49-F238E27FC236}">
                <a16:creationId xmlns:a16="http://schemas.microsoft.com/office/drawing/2014/main" id="{569235D8-CC78-444A-954A-6BA1784CAABD}"/>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127831361"/>
      </p:ext>
    </p:extLst>
  </p:cSld>
  <p:clrMapOvr>
    <a:masterClrMapping/>
  </p:clrMapOvr>
  <p:transition spd="slow" advTm="1986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dirty="0">
                <a:ln/>
                <a:solidFill>
                  <a:schemeClr val="accent3"/>
                </a:solidFill>
                <a:effectLst/>
              </a:rPr>
              <a:t>Application of Origami . . .</a:t>
            </a:r>
          </a:p>
        </p:txBody>
      </p:sp>
      <p:pic>
        <p:nvPicPr>
          <p:cNvPr id="175106" name="Picture 2" descr="The Completed Origami Crane"/>
          <p:cNvPicPr>
            <a:picLocks noChangeAspect="1" noChangeArrowheads="1"/>
          </p:cNvPicPr>
          <p:nvPr/>
        </p:nvPicPr>
        <p:blipFill>
          <a:blip r:embed="rId2" cstate="print"/>
          <a:srcRect/>
          <a:stretch>
            <a:fillRect/>
          </a:stretch>
        </p:blipFill>
        <p:spPr bwMode="auto">
          <a:xfrm>
            <a:off x="304800" y="2438400"/>
            <a:ext cx="1600200" cy="1600200"/>
          </a:xfrm>
          <a:prstGeom prst="rect">
            <a:avLst/>
          </a:prstGeom>
          <a:noFill/>
        </p:spPr>
      </p:pic>
      <p:pic>
        <p:nvPicPr>
          <p:cNvPr id="175108" name="Picture 4" descr="https://www.origami-fun.com/images/xcrane-4-200.jpg.pagespeed.ic.Ej9VVYEsVL.jpg"/>
          <p:cNvPicPr>
            <a:picLocks noChangeAspect="1" noChangeArrowheads="1"/>
          </p:cNvPicPr>
          <p:nvPr/>
        </p:nvPicPr>
        <p:blipFill>
          <a:blip r:embed="rId3" cstate="print"/>
          <a:srcRect/>
          <a:stretch>
            <a:fillRect/>
          </a:stretch>
        </p:blipFill>
        <p:spPr bwMode="auto">
          <a:xfrm>
            <a:off x="1600200" y="4343400"/>
            <a:ext cx="1371600" cy="1371600"/>
          </a:xfrm>
          <a:prstGeom prst="rect">
            <a:avLst/>
          </a:prstGeom>
          <a:noFill/>
        </p:spPr>
      </p:pic>
      <p:pic>
        <p:nvPicPr>
          <p:cNvPr id="175112" name="Picture 8" descr="Space station with solar arrays extended with Earth seen in background"/>
          <p:cNvPicPr>
            <a:picLocks noChangeAspect="1" noChangeArrowheads="1"/>
          </p:cNvPicPr>
          <p:nvPr/>
        </p:nvPicPr>
        <p:blipFill>
          <a:blip r:embed="rId4" cstate="print"/>
          <a:srcRect/>
          <a:stretch>
            <a:fillRect/>
          </a:stretch>
        </p:blipFill>
        <p:spPr bwMode="auto">
          <a:xfrm>
            <a:off x="3212928" y="2253614"/>
            <a:ext cx="5169072" cy="3537586"/>
          </a:xfrm>
          <a:prstGeom prst="rect">
            <a:avLst/>
          </a:prstGeom>
          <a:noFill/>
        </p:spPr>
      </p:pic>
      <p:sp>
        <p:nvSpPr>
          <p:cNvPr id="9" name="TextBox 8"/>
          <p:cNvSpPr txBox="1"/>
          <p:nvPr/>
        </p:nvSpPr>
        <p:spPr>
          <a:xfrm>
            <a:off x="1571015" y="1265951"/>
            <a:ext cx="5301451" cy="646331"/>
          </a:xfrm>
          <a:prstGeom prst="rect">
            <a:avLst/>
          </a:prstGeom>
          <a:noFill/>
        </p:spPr>
        <p:txBody>
          <a:bodyPr wrap="none" rtlCol="0">
            <a:spAutoFit/>
          </a:bodyPr>
          <a:lstStyle/>
          <a:p>
            <a:pPr algn="ctr"/>
            <a:r>
              <a:rPr lang="en-US" dirty="0"/>
              <a:t> led </a:t>
            </a:r>
            <a:r>
              <a:rPr lang="en-US" b="1" dirty="0"/>
              <a:t>physicist and origami master Robert Lang </a:t>
            </a:r>
          </a:p>
          <a:p>
            <a:pPr algn="ctr"/>
            <a:r>
              <a:rPr lang="en-US" dirty="0"/>
              <a:t>in the engineering of the folding of </a:t>
            </a:r>
            <a:r>
              <a:rPr lang="en-US" b="1" dirty="0"/>
              <a:t>solar arrays</a:t>
            </a:r>
            <a:r>
              <a:rPr lang="en-US" dirty="0"/>
              <a:t>!</a:t>
            </a:r>
          </a:p>
        </p:txBody>
      </p:sp>
      <p:sp>
        <p:nvSpPr>
          <p:cNvPr id="10" name="TextBox 9"/>
          <p:cNvSpPr txBox="1"/>
          <p:nvPr/>
        </p:nvSpPr>
        <p:spPr>
          <a:xfrm>
            <a:off x="4038600" y="6096000"/>
            <a:ext cx="3780202" cy="369332"/>
          </a:xfrm>
          <a:prstGeom prst="rect">
            <a:avLst/>
          </a:prstGeom>
          <a:noFill/>
        </p:spPr>
        <p:txBody>
          <a:bodyPr wrap="none" rtlCol="0">
            <a:spAutoFit/>
          </a:bodyPr>
          <a:lstStyle/>
          <a:p>
            <a:r>
              <a:rPr lang="en-US" dirty="0"/>
              <a:t>‘Play’ can lead to the extraordinary!</a:t>
            </a:r>
          </a:p>
        </p:txBody>
      </p:sp>
      <p:sp>
        <p:nvSpPr>
          <p:cNvPr id="8" name="TextBox 7">
            <a:extLst>
              <a:ext uri="{FF2B5EF4-FFF2-40B4-BE49-F238E27FC236}">
                <a16:creationId xmlns:a16="http://schemas.microsoft.com/office/drawing/2014/main" id="{637E513A-1A1D-A842-9FD2-6F47E26BAB7D}"/>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12AE-1865-3D4E-A188-E862BE48705B}"/>
              </a:ext>
            </a:extLst>
          </p:cNvPr>
          <p:cNvSpPr>
            <a:spLocks noGrp="1"/>
          </p:cNvSpPr>
          <p:nvPr>
            <p:ph type="title"/>
          </p:nvPr>
        </p:nvSpPr>
        <p:spPr>
          <a:xfrm>
            <a:off x="457200" y="182244"/>
            <a:ext cx="8229600" cy="1143000"/>
          </a:xfrm>
        </p:spPr>
        <p:txBody>
          <a:bodyPr>
            <a:noAutofit/>
          </a:bodyPr>
          <a:lstStyle/>
          <a:p>
            <a:r>
              <a:rPr lang="en-US" sz="3800" dirty="0">
                <a:latin typeface="Tahoma" charset="0"/>
              </a:rPr>
              <a:t>Take small steps to BIG changes</a:t>
            </a:r>
            <a:endParaRPr lang="en-US" sz="3800" dirty="0"/>
          </a:p>
        </p:txBody>
      </p:sp>
      <p:pic>
        <p:nvPicPr>
          <p:cNvPr id="6" name="Picture 5">
            <a:extLst>
              <a:ext uri="{FF2B5EF4-FFF2-40B4-BE49-F238E27FC236}">
                <a16:creationId xmlns:a16="http://schemas.microsoft.com/office/drawing/2014/main" id="{9DE99400-DBA9-D24C-840A-060EE9293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989" y="1563919"/>
            <a:ext cx="3686969" cy="2346252"/>
          </a:xfrm>
          <a:prstGeom prst="rect">
            <a:avLst/>
          </a:prstGeom>
        </p:spPr>
      </p:pic>
      <p:sp>
        <p:nvSpPr>
          <p:cNvPr id="7" name="TextBox 6">
            <a:extLst>
              <a:ext uri="{FF2B5EF4-FFF2-40B4-BE49-F238E27FC236}">
                <a16:creationId xmlns:a16="http://schemas.microsoft.com/office/drawing/2014/main" id="{EB5E399D-1D9F-C446-A8FF-7C6CEE4E8ECB}"/>
              </a:ext>
            </a:extLst>
          </p:cNvPr>
          <p:cNvSpPr txBox="1"/>
          <p:nvPr/>
        </p:nvSpPr>
        <p:spPr>
          <a:xfrm>
            <a:off x="4556593" y="3825619"/>
            <a:ext cx="3843391" cy="461665"/>
          </a:xfrm>
          <a:prstGeom prst="rect">
            <a:avLst/>
          </a:prstGeom>
          <a:noFill/>
        </p:spPr>
        <p:txBody>
          <a:bodyPr wrap="square" rtlCol="0">
            <a:spAutoFit/>
          </a:bodyPr>
          <a:lstStyle/>
          <a:p>
            <a:r>
              <a:rPr lang="en-US" sz="2400" b="1" dirty="0">
                <a:solidFill>
                  <a:srgbClr val="FF0000"/>
                </a:solidFill>
              </a:rPr>
              <a:t>A     ----B----    ----C----    D</a:t>
            </a:r>
          </a:p>
        </p:txBody>
      </p:sp>
      <p:sp>
        <p:nvSpPr>
          <p:cNvPr id="8" name="TextBox 7">
            <a:extLst>
              <a:ext uri="{FF2B5EF4-FFF2-40B4-BE49-F238E27FC236}">
                <a16:creationId xmlns:a16="http://schemas.microsoft.com/office/drawing/2014/main" id="{8B7F1542-947A-8C4C-8DA3-EC80CAE760CF}"/>
              </a:ext>
            </a:extLst>
          </p:cNvPr>
          <p:cNvSpPr txBox="1"/>
          <p:nvPr/>
        </p:nvSpPr>
        <p:spPr>
          <a:xfrm>
            <a:off x="440448" y="3176542"/>
            <a:ext cx="2667000" cy="3077766"/>
          </a:xfrm>
          <a:prstGeom prst="rect">
            <a:avLst/>
          </a:prstGeom>
          <a:noFill/>
          <a:ln>
            <a:solidFill>
              <a:schemeClr val="accent1"/>
            </a:solidFill>
          </a:ln>
        </p:spPr>
        <p:txBody>
          <a:bodyPr wrap="square" rtlCol="0">
            <a:spAutoFit/>
          </a:bodyPr>
          <a:lstStyle/>
          <a:p>
            <a:r>
              <a:rPr lang="en-US" sz="2000" b="1" u="sng" dirty="0"/>
              <a:t>INVENTORY</a:t>
            </a:r>
          </a:p>
          <a:p>
            <a:endParaRPr lang="en-US" sz="800" b="1" dirty="0"/>
          </a:p>
          <a:p>
            <a:endParaRPr lang="en-US" sz="800" b="1" dirty="0"/>
          </a:p>
          <a:p>
            <a:r>
              <a:rPr lang="en-US" sz="2000" b="1" dirty="0">
                <a:solidFill>
                  <a:srgbClr val="FF0000"/>
                </a:solidFill>
              </a:rPr>
              <a:t>A</a:t>
            </a:r>
            <a:r>
              <a:rPr lang="en-US" sz="2000" b="1" dirty="0"/>
              <a:t> </a:t>
            </a:r>
            <a:r>
              <a:rPr lang="en-US" sz="2000" dirty="0"/>
              <a:t>Retail Category </a:t>
            </a:r>
          </a:p>
          <a:p>
            <a:endParaRPr lang="en-US" sz="2000" b="1" dirty="0"/>
          </a:p>
          <a:p>
            <a:r>
              <a:rPr lang="en-US" sz="2000" b="1" dirty="0">
                <a:solidFill>
                  <a:srgbClr val="FF0000"/>
                </a:solidFill>
              </a:rPr>
              <a:t>B</a:t>
            </a:r>
            <a:r>
              <a:rPr lang="en-US" sz="2000" b="1" dirty="0"/>
              <a:t> </a:t>
            </a:r>
            <a:r>
              <a:rPr lang="en-US" sz="2000" dirty="0"/>
              <a:t>Manufacturer</a:t>
            </a:r>
          </a:p>
          <a:p>
            <a:endParaRPr lang="en-US" sz="2000" b="1" dirty="0"/>
          </a:p>
          <a:p>
            <a:r>
              <a:rPr lang="en-US" sz="2000" b="1" dirty="0">
                <a:solidFill>
                  <a:srgbClr val="FF0000"/>
                </a:solidFill>
              </a:rPr>
              <a:t>C</a:t>
            </a:r>
            <a:r>
              <a:rPr lang="en-US" sz="2000" b="1" dirty="0"/>
              <a:t> </a:t>
            </a:r>
            <a:r>
              <a:rPr lang="en-US" sz="2000" dirty="0"/>
              <a:t>Product Code</a:t>
            </a:r>
          </a:p>
          <a:p>
            <a:endParaRPr lang="en-US" sz="2000" b="1" dirty="0"/>
          </a:p>
          <a:p>
            <a:r>
              <a:rPr lang="en-US" sz="2000" b="1" dirty="0">
                <a:solidFill>
                  <a:srgbClr val="FF0000"/>
                </a:solidFill>
              </a:rPr>
              <a:t>D</a:t>
            </a:r>
            <a:r>
              <a:rPr lang="en-US" sz="2000" b="1" dirty="0"/>
              <a:t> </a:t>
            </a:r>
            <a:r>
              <a:rPr lang="en-US" sz="2000" dirty="0"/>
              <a:t>Check Character</a:t>
            </a:r>
            <a:endParaRPr lang="en-US" sz="2000" b="1" dirty="0"/>
          </a:p>
          <a:p>
            <a:endParaRPr lang="en-US" dirty="0"/>
          </a:p>
        </p:txBody>
      </p:sp>
      <p:sp>
        <p:nvSpPr>
          <p:cNvPr id="9" name="TextBox 8">
            <a:extLst>
              <a:ext uri="{FF2B5EF4-FFF2-40B4-BE49-F238E27FC236}">
                <a16:creationId xmlns:a16="http://schemas.microsoft.com/office/drawing/2014/main" id="{6F657F17-B241-454B-B8A9-9BF2160CE3DF}"/>
              </a:ext>
            </a:extLst>
          </p:cNvPr>
          <p:cNvSpPr txBox="1"/>
          <p:nvPr/>
        </p:nvSpPr>
        <p:spPr>
          <a:xfrm>
            <a:off x="3429000" y="4322288"/>
            <a:ext cx="5486400" cy="2308324"/>
          </a:xfrm>
          <a:prstGeom prst="rect">
            <a:avLst/>
          </a:prstGeom>
          <a:noFill/>
          <a:ln w="34925">
            <a:solidFill>
              <a:schemeClr val="accent1"/>
            </a:solidFill>
          </a:ln>
        </p:spPr>
        <p:txBody>
          <a:bodyPr wrap="square" rtlCol="0">
            <a:spAutoFit/>
          </a:bodyPr>
          <a:lstStyle/>
          <a:p>
            <a:r>
              <a:rPr lang="en-US" dirty="0"/>
              <a:t>From the left </a:t>
            </a:r>
          </a:p>
          <a:p>
            <a:pPr marL="285750" indent="-285750">
              <a:buFont typeface="Arial" panose="020B0604020202020204" pitchFamily="34" charset="0"/>
              <a:buChar char="•"/>
            </a:pPr>
            <a:r>
              <a:rPr lang="en-US" dirty="0"/>
              <a:t>Add all </a:t>
            </a:r>
            <a:r>
              <a:rPr lang="en-US" b="1" dirty="0"/>
              <a:t>odd</a:t>
            </a:r>
            <a:r>
              <a:rPr lang="en-US" dirty="0"/>
              <a:t> </a:t>
            </a:r>
            <a:r>
              <a:rPr lang="en-US" b="1" dirty="0"/>
              <a:t>positions</a:t>
            </a:r>
            <a:r>
              <a:rPr lang="en-US" dirty="0"/>
              <a:t> </a:t>
            </a:r>
            <a:r>
              <a:rPr lang="en-US" b="1" dirty="0"/>
              <a:t>2+4+6+8+0</a:t>
            </a:r>
            <a:r>
              <a:rPr lang="en-US" dirty="0"/>
              <a:t>        	 = 20</a:t>
            </a:r>
          </a:p>
          <a:p>
            <a:pPr marL="285750" indent="-285750">
              <a:buFont typeface="Arial" panose="020B0604020202020204" pitchFamily="34" charset="0"/>
              <a:buChar char="•"/>
            </a:pPr>
            <a:r>
              <a:rPr lang="en-US" dirty="0"/>
              <a:t>Add all </a:t>
            </a:r>
            <a:r>
              <a:rPr lang="en-US" b="1" dirty="0"/>
              <a:t>even positions 1+3+5+7+9</a:t>
            </a:r>
            <a:r>
              <a:rPr lang="en-US" dirty="0"/>
              <a:t>            = 25</a:t>
            </a:r>
          </a:p>
          <a:p>
            <a:pPr marL="285750" indent="-285750">
              <a:buFont typeface="Arial" panose="020B0604020202020204" pitchFamily="34" charset="0"/>
              <a:buChar char="•"/>
            </a:pPr>
            <a:r>
              <a:rPr lang="en-US" dirty="0"/>
              <a:t>Multiply odd position sum by 3	      	 = 60</a:t>
            </a:r>
          </a:p>
          <a:p>
            <a:pPr marL="285750" indent="-285750">
              <a:buFont typeface="Arial" panose="020B0604020202020204" pitchFamily="34" charset="0"/>
              <a:buChar char="•"/>
            </a:pPr>
            <a:r>
              <a:rPr lang="en-US" dirty="0"/>
              <a:t>3x (odd positions) </a:t>
            </a:r>
            <a:r>
              <a:rPr lang="en-US" b="1" dirty="0"/>
              <a:t>+</a:t>
            </a:r>
            <a:r>
              <a:rPr lang="en-US" dirty="0"/>
              <a:t> sum of even positions = 85</a:t>
            </a:r>
          </a:p>
          <a:p>
            <a:pPr marL="285750" indent="-285750">
              <a:buFont typeface="Arial" panose="020B0604020202020204" pitchFamily="34" charset="0"/>
              <a:buChar char="•"/>
            </a:pPr>
            <a:r>
              <a:rPr lang="en-US" dirty="0"/>
              <a:t>Subtract the sum from the </a:t>
            </a:r>
            <a:r>
              <a:rPr lang="en-US" b="1" dirty="0"/>
              <a:t>nearest multiple of ten </a:t>
            </a:r>
            <a:r>
              <a:rPr lang="en-US" dirty="0"/>
              <a:t>	                   90 – 85 = </a:t>
            </a:r>
            <a:r>
              <a:rPr lang="en-US" b="1" dirty="0"/>
              <a:t>5</a:t>
            </a:r>
          </a:p>
          <a:p>
            <a:pPr marL="285750" indent="-285750">
              <a:buFont typeface="Arial" panose="020B0604020202020204" pitchFamily="34" charset="0"/>
              <a:buChar char="•"/>
            </a:pPr>
            <a:r>
              <a:rPr lang="en-US" dirty="0"/>
              <a:t>This is the </a:t>
            </a:r>
            <a:r>
              <a:rPr lang="en-US" b="1" dirty="0"/>
              <a:t>Check Character !!!</a:t>
            </a:r>
          </a:p>
        </p:txBody>
      </p:sp>
      <p:sp>
        <p:nvSpPr>
          <p:cNvPr id="10" name="TextBox 9">
            <a:extLst>
              <a:ext uri="{FF2B5EF4-FFF2-40B4-BE49-F238E27FC236}">
                <a16:creationId xmlns:a16="http://schemas.microsoft.com/office/drawing/2014/main" id="{4DFC5B97-6581-4446-9043-CB3B0F19E596}"/>
              </a:ext>
            </a:extLst>
          </p:cNvPr>
          <p:cNvSpPr txBox="1"/>
          <p:nvPr/>
        </p:nvSpPr>
        <p:spPr>
          <a:xfrm>
            <a:off x="440448" y="1884022"/>
            <a:ext cx="3291286" cy="1015663"/>
          </a:xfrm>
          <a:prstGeom prst="rect">
            <a:avLst/>
          </a:prstGeom>
          <a:noFill/>
          <a:ln>
            <a:solidFill>
              <a:schemeClr val="accent1"/>
            </a:solidFill>
          </a:ln>
        </p:spPr>
        <p:txBody>
          <a:bodyPr wrap="none" rtlCol="0">
            <a:spAutoFit/>
          </a:bodyPr>
          <a:lstStyle/>
          <a:p>
            <a:r>
              <a:rPr lang="en-US" sz="2000" b="1" dirty="0"/>
              <a:t>Numbers are represented</a:t>
            </a:r>
          </a:p>
          <a:p>
            <a:r>
              <a:rPr lang="en-US" sz="2000" b="1" dirty="0"/>
              <a:t>by one or more bars</a:t>
            </a:r>
          </a:p>
          <a:p>
            <a:r>
              <a:rPr lang="en-US" sz="2000" b="1" dirty="0"/>
              <a:t>of varying thickness.</a:t>
            </a:r>
          </a:p>
        </p:txBody>
      </p:sp>
      <p:sp>
        <p:nvSpPr>
          <p:cNvPr id="11" name="TextBox 10">
            <a:extLst>
              <a:ext uri="{FF2B5EF4-FFF2-40B4-BE49-F238E27FC236}">
                <a16:creationId xmlns:a16="http://schemas.microsoft.com/office/drawing/2014/main" id="{31DBEBE0-0DF1-8342-BB81-8455CECD032B}"/>
              </a:ext>
            </a:extLst>
          </p:cNvPr>
          <p:cNvSpPr txBox="1"/>
          <p:nvPr/>
        </p:nvSpPr>
        <p:spPr>
          <a:xfrm>
            <a:off x="420395" y="1152194"/>
            <a:ext cx="2374368" cy="584775"/>
          </a:xfrm>
          <a:prstGeom prst="rect">
            <a:avLst/>
          </a:prstGeom>
          <a:noFill/>
        </p:spPr>
        <p:txBody>
          <a:bodyPr wrap="none" rtlCol="0">
            <a:spAutoFit/>
          </a:bodyPr>
          <a:lstStyle/>
          <a:p>
            <a:r>
              <a:rPr lang="en-US" sz="3200" b="1" dirty="0"/>
              <a:t>BAR CODE</a:t>
            </a:r>
          </a:p>
        </p:txBody>
      </p:sp>
      <p:sp>
        <p:nvSpPr>
          <p:cNvPr id="18" name="Bent-Up Arrow 17">
            <a:extLst>
              <a:ext uri="{FF2B5EF4-FFF2-40B4-BE49-F238E27FC236}">
                <a16:creationId xmlns:a16="http://schemas.microsoft.com/office/drawing/2014/main" id="{E681B86E-EE89-AD42-B76F-97031739047A}"/>
              </a:ext>
            </a:extLst>
          </p:cNvPr>
          <p:cNvSpPr/>
          <p:nvPr/>
        </p:nvSpPr>
        <p:spPr>
          <a:xfrm rot="16200000">
            <a:off x="8196148" y="3796631"/>
            <a:ext cx="705885" cy="27541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B135BE20-36C9-B24E-AA13-C97C3B2F8346}"/>
              </a:ext>
            </a:extLst>
          </p:cNvPr>
          <p:cNvSpPr/>
          <p:nvPr/>
        </p:nvSpPr>
        <p:spPr>
          <a:xfrm>
            <a:off x="3107448" y="3910171"/>
            <a:ext cx="1370933" cy="210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536DB3F-6303-D34E-BA77-1113D423BFA8}"/>
              </a:ext>
            </a:extLst>
          </p:cNvPr>
          <p:cNvSpPr txBox="1"/>
          <p:nvPr/>
        </p:nvSpPr>
        <p:spPr>
          <a:xfrm>
            <a:off x="96298" y="644594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1695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16838-5DD4-6642-9FB0-260CE159D7E7}"/>
              </a:ext>
            </a:extLst>
          </p:cNvPr>
          <p:cNvSpPr>
            <a:spLocks noGrp="1"/>
          </p:cNvSpPr>
          <p:nvPr>
            <p:ph type="title"/>
          </p:nvPr>
        </p:nvSpPr>
        <p:spPr>
          <a:xfrm>
            <a:off x="533400" y="1219200"/>
            <a:ext cx="2438400" cy="1143000"/>
          </a:xfrm>
        </p:spPr>
        <p:txBody>
          <a:bodyPr>
            <a:noAutofit/>
          </a:bodyPr>
          <a:lstStyle/>
          <a:p>
            <a:r>
              <a:rPr lang="en-US" sz="3600" b="0" dirty="0"/>
              <a:t>The Butterfly Alphabet</a:t>
            </a:r>
          </a:p>
        </p:txBody>
      </p:sp>
      <p:sp>
        <p:nvSpPr>
          <p:cNvPr id="4" name="Footer Placeholder 3">
            <a:extLst>
              <a:ext uri="{FF2B5EF4-FFF2-40B4-BE49-F238E27FC236}">
                <a16:creationId xmlns:a16="http://schemas.microsoft.com/office/drawing/2014/main" id="{01537624-2788-F841-A8D0-321F448606F3}"/>
              </a:ext>
            </a:extLst>
          </p:cNvPr>
          <p:cNvSpPr>
            <a:spLocks noGrp="1"/>
          </p:cNvSpPr>
          <p:nvPr>
            <p:ph type="ftr" sz="quarter" idx="11"/>
          </p:nvPr>
        </p:nvSpPr>
        <p:spPr/>
        <p:txBody>
          <a:bodyPr/>
          <a:lstStyle/>
          <a:p>
            <a:pPr>
              <a:defRPr/>
            </a:pPr>
            <a:r>
              <a:rPr lang="en-US"/>
              <a:t>Copyright CT Invention Convention 2014</a:t>
            </a:r>
            <a:endParaRPr lang="en-US" dirty="0"/>
          </a:p>
        </p:txBody>
      </p:sp>
      <p:sp>
        <p:nvSpPr>
          <p:cNvPr id="5" name="Slide Number Placeholder 4">
            <a:extLst>
              <a:ext uri="{FF2B5EF4-FFF2-40B4-BE49-F238E27FC236}">
                <a16:creationId xmlns:a16="http://schemas.microsoft.com/office/drawing/2014/main" id="{7AFB59FF-E7A3-A540-A6F9-F6DE0CCBEAF4}"/>
              </a:ext>
            </a:extLst>
          </p:cNvPr>
          <p:cNvSpPr>
            <a:spLocks noGrp="1"/>
          </p:cNvSpPr>
          <p:nvPr>
            <p:ph type="sldNum" sz="quarter" idx="12"/>
          </p:nvPr>
        </p:nvSpPr>
        <p:spPr/>
        <p:txBody>
          <a:bodyPr/>
          <a:lstStyle/>
          <a:p>
            <a:fld id="{A4556FD7-E5FD-9443-B777-9933BB52B8B1}" type="slidenum">
              <a:rPr lang="en-US" smtClean="0"/>
              <a:pPr/>
              <a:t>14</a:t>
            </a:fld>
            <a:endParaRPr lang="en-US" dirty="0"/>
          </a:p>
        </p:txBody>
      </p:sp>
      <p:pic>
        <p:nvPicPr>
          <p:cNvPr id="6" name="Picture 5">
            <a:extLst>
              <a:ext uri="{FF2B5EF4-FFF2-40B4-BE49-F238E27FC236}">
                <a16:creationId xmlns:a16="http://schemas.microsoft.com/office/drawing/2014/main" id="{218C8C20-2BBD-CD4F-9212-7F46D1D35221}"/>
              </a:ext>
            </a:extLst>
          </p:cNvPr>
          <p:cNvPicPr>
            <a:picLocks noChangeAspect="1"/>
          </p:cNvPicPr>
          <p:nvPr/>
        </p:nvPicPr>
        <p:blipFill>
          <a:blip r:embed="rId2" cstate="print"/>
          <a:stretch>
            <a:fillRect/>
          </a:stretch>
        </p:blipFill>
        <p:spPr>
          <a:xfrm>
            <a:off x="3998490" y="0"/>
            <a:ext cx="5145510" cy="6858000"/>
          </a:xfrm>
          <a:prstGeom prst="rect">
            <a:avLst/>
          </a:prstGeom>
        </p:spPr>
      </p:pic>
      <p:sp>
        <p:nvSpPr>
          <p:cNvPr id="7" name="TextBox 6">
            <a:extLst>
              <a:ext uri="{FF2B5EF4-FFF2-40B4-BE49-F238E27FC236}">
                <a16:creationId xmlns:a16="http://schemas.microsoft.com/office/drawing/2014/main" id="{15F21991-DA48-434A-8031-659BB2826CBC}"/>
              </a:ext>
            </a:extLst>
          </p:cNvPr>
          <p:cNvSpPr txBox="1"/>
          <p:nvPr/>
        </p:nvSpPr>
        <p:spPr>
          <a:xfrm flipH="1">
            <a:off x="537411" y="3072788"/>
            <a:ext cx="3078481" cy="2092881"/>
          </a:xfrm>
          <a:prstGeom prst="rect">
            <a:avLst/>
          </a:prstGeom>
          <a:noFill/>
        </p:spPr>
        <p:txBody>
          <a:bodyPr wrap="square" rtlCol="0">
            <a:spAutoFit/>
          </a:bodyPr>
          <a:lstStyle/>
          <a:p>
            <a:r>
              <a:rPr lang="en-US" sz="2000" dirty="0"/>
              <a:t>Reverse</a:t>
            </a:r>
            <a:r>
              <a:rPr lang="en-US" sz="2000" b="1" dirty="0"/>
              <a:t> Biomimicry</a:t>
            </a:r>
            <a:r>
              <a:rPr lang="en-US" sz="2000" dirty="0"/>
              <a:t>?</a:t>
            </a:r>
          </a:p>
          <a:p>
            <a:endParaRPr lang="en-US" dirty="0"/>
          </a:p>
          <a:p>
            <a:r>
              <a:rPr lang="en-US" sz="2000" dirty="0"/>
              <a:t>Eye catching </a:t>
            </a:r>
            <a:r>
              <a:rPr lang="en-US" sz="2000" b="1" dirty="0"/>
              <a:t>DISPLAY</a:t>
            </a:r>
            <a:r>
              <a:rPr lang="en-US" sz="2000" dirty="0"/>
              <a:t>!</a:t>
            </a:r>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5CAFC36A-91E0-BE48-80E6-65C1FE3F5452}"/>
              </a:ext>
            </a:extLst>
          </p:cNvPr>
          <p:cNvSpPr txBox="1"/>
          <p:nvPr/>
        </p:nvSpPr>
        <p:spPr>
          <a:xfrm>
            <a:off x="533400" y="4495800"/>
            <a:ext cx="3078481" cy="1200329"/>
          </a:xfrm>
          <a:prstGeom prst="rect">
            <a:avLst/>
          </a:prstGeom>
          <a:noFill/>
        </p:spPr>
        <p:txBody>
          <a:bodyPr wrap="square" rtlCol="0">
            <a:spAutoFit/>
          </a:bodyPr>
          <a:lstStyle/>
          <a:p>
            <a:r>
              <a:rPr lang="en-US" dirty="0"/>
              <a:t>Smithsonian photographer</a:t>
            </a:r>
          </a:p>
          <a:p>
            <a:r>
              <a:rPr lang="en-US" dirty="0"/>
              <a:t>compiled this from butterfly photos personally taken around the world.</a:t>
            </a:r>
          </a:p>
        </p:txBody>
      </p:sp>
      <p:sp>
        <p:nvSpPr>
          <p:cNvPr id="8" name="TextBox 7">
            <a:extLst>
              <a:ext uri="{FF2B5EF4-FFF2-40B4-BE49-F238E27FC236}">
                <a16:creationId xmlns:a16="http://schemas.microsoft.com/office/drawing/2014/main" id="{DEFDE3ED-1899-174F-A47C-1AC65C15306C}"/>
              </a:ext>
            </a:extLst>
          </p:cNvPr>
          <p:cNvSpPr txBox="1"/>
          <p:nvPr/>
        </p:nvSpPr>
        <p:spPr>
          <a:xfrm>
            <a:off x="169198"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47604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lvl="1" indent="0">
              <a:spcBef>
                <a:spcPts val="400"/>
              </a:spcBef>
              <a:buSzPct val="68000"/>
              <a:buNone/>
            </a:pPr>
            <a:r>
              <a:rPr lang="en-US" sz="2800" dirty="0">
                <a:latin typeface="Tahoma" charset="0"/>
              </a:rPr>
              <a:t>Wear gloves &amp; try to tie shoelaces, button a blouse or shirt to simulate having arthritis. </a:t>
            </a:r>
          </a:p>
          <a:p>
            <a:pPr marL="109537" lvl="1" indent="0">
              <a:spcBef>
                <a:spcPts val="400"/>
              </a:spcBef>
              <a:buSzPct val="68000"/>
              <a:buNone/>
            </a:pPr>
            <a:endParaRPr lang="en-US" sz="2800" dirty="0">
              <a:latin typeface="Tahoma" charset="0"/>
            </a:endParaRPr>
          </a:p>
          <a:p>
            <a:pPr marL="109537" lvl="1" indent="0">
              <a:spcBef>
                <a:spcPts val="400"/>
              </a:spcBef>
              <a:buSzPct val="68000"/>
              <a:buNone/>
            </a:pPr>
            <a:r>
              <a:rPr lang="en-US" sz="2800" dirty="0">
                <a:latin typeface="Tahoma" charset="0"/>
              </a:rPr>
              <a:t>What did a deaf student invent for an alarm clock?  A pillow that vibrates on a time!</a:t>
            </a:r>
          </a:p>
          <a:p>
            <a:pPr marL="109537" lvl="1" indent="0">
              <a:spcBef>
                <a:spcPts val="400"/>
              </a:spcBef>
              <a:buSzPct val="68000"/>
              <a:buNone/>
            </a:pPr>
            <a:endParaRPr lang="en-US" sz="2800" dirty="0">
              <a:latin typeface="Tahoma" charset="0"/>
            </a:endParaRPr>
          </a:p>
          <a:p>
            <a:pPr marL="109537" lvl="1" indent="0">
              <a:spcBef>
                <a:spcPts val="400"/>
              </a:spcBef>
              <a:buSzPct val="68000"/>
              <a:buNone/>
            </a:pPr>
            <a:r>
              <a:rPr lang="en-US" sz="2800" dirty="0">
                <a:latin typeface="Tahoma" charset="0"/>
              </a:rPr>
              <a:t>What did a student inventor create to help the blind know the correct medicine bottle to select and how many pills to take?</a:t>
            </a:r>
          </a:p>
          <a:p>
            <a:pPr marL="109537" lvl="1" indent="0">
              <a:spcBef>
                <a:spcPts val="400"/>
              </a:spcBef>
              <a:buSzPct val="68000"/>
              <a:buNone/>
            </a:pPr>
            <a:r>
              <a:rPr lang="en-US" sz="2800" dirty="0">
                <a:latin typeface="Tahoma" charset="0"/>
              </a:rPr>
              <a:t>	  	      A Braille Drug Label!</a:t>
            </a:r>
          </a:p>
          <a:p>
            <a:pPr>
              <a:buNone/>
            </a:pPr>
            <a:endParaRPr lang="en-US" sz="3600" dirty="0"/>
          </a:p>
        </p:txBody>
      </p:sp>
      <p:sp>
        <p:nvSpPr>
          <p:cNvPr id="3" name="Title 2"/>
          <p:cNvSpPr>
            <a:spLocks noGrp="1"/>
          </p:cNvSpPr>
          <p:nvPr>
            <p:ph type="title"/>
          </p:nvPr>
        </p:nvSpPr>
        <p:spPr/>
        <p:txBody>
          <a:bodyPr>
            <a:normAutofit fontScale="90000"/>
          </a:bodyPr>
          <a:lstStyle/>
          <a:p>
            <a:r>
              <a:rPr lang="en-US" dirty="0"/>
              <a:t>“Walk in the other person’s shoes”</a:t>
            </a:r>
          </a:p>
        </p:txBody>
      </p:sp>
      <p:sp>
        <p:nvSpPr>
          <p:cNvPr id="4" name="TextBox 3">
            <a:extLst>
              <a:ext uri="{FF2B5EF4-FFF2-40B4-BE49-F238E27FC236}">
                <a16:creationId xmlns:a16="http://schemas.microsoft.com/office/drawing/2014/main" id="{8D6A175B-F60C-0242-A1BE-7670F89F1B42}"/>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dirty="0">
                <a:ln/>
                <a:solidFill>
                  <a:schemeClr val="tx1"/>
                </a:solidFill>
                <a:effectLst/>
                <a:latin typeface="Arial"/>
                <a:cs typeface="Arial"/>
              </a:rPr>
              <a:t>Brainstorm using Bob </a:t>
            </a:r>
            <a:r>
              <a:rPr lang="en-US" sz="3600" dirty="0" err="1">
                <a:ln/>
                <a:solidFill>
                  <a:schemeClr val="tx1"/>
                </a:solidFill>
                <a:effectLst/>
                <a:latin typeface="Arial"/>
                <a:cs typeface="Arial"/>
              </a:rPr>
              <a:t>Eberle</a:t>
            </a:r>
            <a:r>
              <a:rPr lang="ja-JP" altLang="en-US" sz="3600" dirty="0">
                <a:ln/>
                <a:solidFill>
                  <a:schemeClr val="tx1"/>
                </a:solidFill>
                <a:effectLst/>
                <a:latin typeface="Arial"/>
                <a:cs typeface="Arial"/>
              </a:rPr>
              <a:t>’</a:t>
            </a:r>
            <a:r>
              <a:rPr lang="en-US" altLang="ja-JP" sz="3600" dirty="0">
                <a:ln/>
                <a:solidFill>
                  <a:schemeClr val="tx1"/>
                </a:solidFill>
                <a:effectLst/>
                <a:latin typeface="Arial"/>
                <a:cs typeface="Arial"/>
              </a:rPr>
              <a:t>s</a:t>
            </a:r>
            <a:r>
              <a:rPr lang="en-US" altLang="ja-JP" dirty="0">
                <a:ln/>
                <a:solidFill>
                  <a:schemeClr val="accent3"/>
                </a:solidFill>
                <a:effectLst/>
                <a:latin typeface="Arial"/>
                <a:cs typeface="Arial"/>
              </a:rPr>
              <a:t>	 </a:t>
            </a:r>
            <a:br>
              <a:rPr lang="en-US" altLang="ja-JP" dirty="0">
                <a:ln/>
                <a:solidFill>
                  <a:schemeClr val="accent3"/>
                </a:solidFill>
                <a:effectLst/>
                <a:latin typeface="Arial"/>
                <a:cs typeface="Arial"/>
              </a:rPr>
            </a:br>
            <a:r>
              <a:rPr lang="en-US" altLang="ja-JP" dirty="0">
                <a:ln/>
                <a:solidFill>
                  <a:schemeClr val="accent3"/>
                </a:solidFill>
                <a:effectLst/>
                <a:latin typeface="Arial"/>
                <a:cs typeface="Arial"/>
              </a:rPr>
              <a:t>       </a:t>
            </a:r>
            <a:r>
              <a:rPr lang="en-US" altLang="ja-JP" sz="4900" dirty="0">
                <a:ln/>
                <a:solidFill>
                  <a:schemeClr val="accent3"/>
                </a:solidFill>
                <a:effectLst/>
                <a:latin typeface="Arial"/>
                <a:cs typeface="Arial"/>
              </a:rPr>
              <a:t>Scamper Technique</a:t>
            </a:r>
            <a:endParaRPr lang="en-US" sz="4900" dirty="0">
              <a:ln/>
              <a:solidFill>
                <a:schemeClr val="accent3"/>
              </a:solidFill>
              <a:effectLst/>
              <a:latin typeface="Arial"/>
              <a:cs typeface="Arial"/>
            </a:endParaRPr>
          </a:p>
        </p:txBody>
      </p:sp>
      <p:sp>
        <p:nvSpPr>
          <p:cNvPr id="3" name="Content Placeholder 2"/>
          <p:cNvSpPr>
            <a:spLocks noGrp="1"/>
          </p:cNvSpPr>
          <p:nvPr>
            <p:ph idx="1"/>
          </p:nvPr>
        </p:nvSpPr>
        <p:spPr>
          <a:xfrm>
            <a:off x="457200" y="1981200"/>
            <a:ext cx="8229600" cy="4114800"/>
          </a:xfrm>
        </p:spPr>
        <p:txBody>
          <a:bodyPr/>
          <a:lstStyle/>
          <a:p>
            <a:pPr marL="0" indent="0">
              <a:buNone/>
            </a:pPr>
            <a:r>
              <a:rPr lang="en-US" dirty="0">
                <a:latin typeface="Arial"/>
                <a:cs typeface="Arial"/>
              </a:rPr>
              <a:t>Substitute</a:t>
            </a:r>
          </a:p>
          <a:p>
            <a:pPr marL="0" indent="0">
              <a:buNone/>
            </a:pPr>
            <a:r>
              <a:rPr lang="en-US" dirty="0">
                <a:latin typeface="Arial"/>
                <a:cs typeface="Arial"/>
              </a:rPr>
              <a:t>Combine                         </a:t>
            </a:r>
            <a:endParaRPr lang="en-US" altLang="ja-JP" dirty="0">
              <a:latin typeface="Arial"/>
              <a:cs typeface="Arial"/>
            </a:endParaRPr>
          </a:p>
          <a:p>
            <a:pPr marL="0" indent="0">
              <a:buNone/>
            </a:pPr>
            <a:r>
              <a:rPr lang="en-US" dirty="0">
                <a:latin typeface="Arial"/>
                <a:cs typeface="Arial"/>
              </a:rPr>
              <a:t>Adapt			                 </a:t>
            </a:r>
            <a:r>
              <a:rPr lang="en-US" sz="2000" dirty="0">
                <a:latin typeface="Arial"/>
                <a:cs typeface="Arial"/>
              </a:rPr>
              <a:t> </a:t>
            </a:r>
            <a:endParaRPr lang="en-US" dirty="0">
              <a:latin typeface="Arial"/>
              <a:cs typeface="Arial"/>
            </a:endParaRPr>
          </a:p>
          <a:p>
            <a:pPr marL="0" indent="0">
              <a:buNone/>
            </a:pPr>
            <a:r>
              <a:rPr lang="en-US" dirty="0">
                <a:latin typeface="Arial"/>
                <a:cs typeface="Arial"/>
              </a:rPr>
              <a:t>Resize - maximize or minimize          </a:t>
            </a:r>
            <a:endParaRPr lang="en-US" sz="2000" dirty="0">
              <a:latin typeface="Arial"/>
              <a:cs typeface="Arial"/>
            </a:endParaRPr>
          </a:p>
          <a:p>
            <a:pPr marL="0" indent="0">
              <a:buNone/>
            </a:pPr>
            <a:r>
              <a:rPr lang="en-US" dirty="0">
                <a:latin typeface="Arial"/>
                <a:cs typeface="Arial"/>
              </a:rPr>
              <a:t>Rearrange                                </a:t>
            </a:r>
          </a:p>
          <a:p>
            <a:pPr marL="0" indent="0">
              <a:buNone/>
            </a:pPr>
            <a:r>
              <a:rPr lang="en-US" dirty="0">
                <a:latin typeface="Arial"/>
                <a:cs typeface="Arial"/>
              </a:rPr>
              <a:t>Reverse                                 </a:t>
            </a:r>
            <a:r>
              <a:rPr lang="en-US" sz="2000" dirty="0">
                <a:latin typeface="Arial"/>
                <a:cs typeface="Arial"/>
              </a:rPr>
              <a:t> </a:t>
            </a:r>
            <a:endParaRPr lang="en-US" dirty="0">
              <a:latin typeface="Arial"/>
              <a:cs typeface="Arial"/>
            </a:endParaRPr>
          </a:p>
          <a:p>
            <a:pPr marL="0" indent="0">
              <a:buNone/>
            </a:pPr>
            <a:r>
              <a:rPr lang="en-US" dirty="0">
                <a:latin typeface="Arial"/>
                <a:cs typeface="Arial"/>
              </a:rPr>
              <a:t>Eliminate</a:t>
            </a:r>
          </a:p>
          <a:p>
            <a:pPr marL="0" indent="0">
              <a:buNone/>
            </a:pPr>
            <a:r>
              <a:rPr lang="en-US" dirty="0">
                <a:latin typeface="Arial"/>
                <a:cs typeface="Arial"/>
              </a:rPr>
              <a:t>Put to other use</a:t>
            </a:r>
          </a:p>
        </p:txBody>
      </p:sp>
      <p:sp>
        <p:nvSpPr>
          <p:cNvPr id="4" name="TextBox 3">
            <a:extLst>
              <a:ext uri="{FF2B5EF4-FFF2-40B4-BE49-F238E27FC236}">
                <a16:creationId xmlns:a16="http://schemas.microsoft.com/office/drawing/2014/main" id="{67E7E7A6-0303-0048-88C0-4E36197C82C1}"/>
              </a:ext>
            </a:extLst>
          </p:cNvPr>
          <p:cNvSpPr txBox="1"/>
          <p:nvPr/>
        </p:nvSpPr>
        <p:spPr>
          <a:xfrm>
            <a:off x="3048000" y="1417638"/>
            <a:ext cx="2286000" cy="369332"/>
          </a:xfrm>
          <a:prstGeom prst="rect">
            <a:avLst/>
          </a:prstGeom>
          <a:noFill/>
        </p:spPr>
        <p:txBody>
          <a:bodyPr wrap="square" rtlCol="0">
            <a:spAutoFit/>
          </a:bodyPr>
          <a:lstStyle/>
          <a:p>
            <a:r>
              <a:rPr lang="en-US" dirty="0"/>
              <a:t>Engineering Ideas</a:t>
            </a:r>
          </a:p>
        </p:txBody>
      </p:sp>
      <p:sp>
        <p:nvSpPr>
          <p:cNvPr id="5" name="TextBox 4">
            <a:extLst>
              <a:ext uri="{FF2B5EF4-FFF2-40B4-BE49-F238E27FC236}">
                <a16:creationId xmlns:a16="http://schemas.microsoft.com/office/drawing/2014/main" id="{EC4423D8-2F8A-D146-AF2E-7475E910CF56}"/>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extLst>
      <p:ext uri="{BB962C8B-B14F-4D97-AF65-F5344CB8AC3E}">
        <p14:creationId xmlns:p14="http://schemas.microsoft.com/office/powerpoint/2010/main" val="1161060675"/>
      </p:ext>
    </p:extLst>
  </p:cSld>
  <p:clrMapOvr>
    <a:masterClrMapping/>
  </p:clrMapOvr>
  <mc:AlternateContent xmlns:mc="http://schemas.openxmlformats.org/markup-compatibility/2006" xmlns:p14="http://schemas.microsoft.com/office/powerpoint/2010/main">
    <mc:Choice Requires="p14">
      <p:transition spd="slow" p14:dur="2000" advTm="32266"/>
    </mc:Choice>
    <mc:Fallback xmlns="">
      <p:transition spd="slow" advTm="322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600200"/>
            <a:ext cx="5638800" cy="4406900"/>
          </a:xfrm>
        </p:spPr>
        <p:txBody>
          <a:bodyPr/>
          <a:lstStyle/>
          <a:p>
            <a:pPr>
              <a:buNone/>
            </a:pPr>
            <a:r>
              <a:rPr lang="en-US" sz="2000" dirty="0"/>
              <a:t>Combine, Resize, Adapt, Rearrange  – Phone, Computer, Camera, Adding Machine, Dictionary, Media Center, Catalog, Library, Financial Institutions. . . </a:t>
            </a:r>
          </a:p>
          <a:p>
            <a:pPr>
              <a:buNone/>
            </a:pPr>
            <a:endParaRPr lang="en-US" sz="1000" dirty="0"/>
          </a:p>
          <a:p>
            <a:pPr>
              <a:buNone/>
            </a:pPr>
            <a:r>
              <a:rPr lang="en-US" sz="2000" dirty="0"/>
              <a:t>This introduces a new way of looking at value of a product in terms of </a:t>
            </a:r>
            <a:r>
              <a:rPr lang="en-US" sz="2000" b="1" dirty="0"/>
              <a:t>Time &amp; Price</a:t>
            </a:r>
            <a:r>
              <a:rPr lang="en-US" sz="2000" dirty="0"/>
              <a:t>.</a:t>
            </a:r>
          </a:p>
          <a:p>
            <a:pPr>
              <a:buNone/>
            </a:pPr>
            <a:endParaRPr lang="en-US" sz="1000" dirty="0"/>
          </a:p>
          <a:p>
            <a:pPr>
              <a:buNone/>
            </a:pPr>
            <a:r>
              <a:rPr lang="en-US" sz="2000" dirty="0"/>
              <a:t>Ask yourself how much time it would take to produce and pay for all the items separately verses the time-price of a smart phone?</a:t>
            </a:r>
            <a:r>
              <a:rPr lang="en-US" sz="2400" dirty="0"/>
              <a:t> </a:t>
            </a:r>
          </a:p>
          <a:p>
            <a:pPr algn="ctr">
              <a:buNone/>
            </a:pPr>
            <a:r>
              <a:rPr lang="en-US" sz="2400" dirty="0"/>
              <a:t>Time-Price is Progress.</a:t>
            </a:r>
          </a:p>
        </p:txBody>
      </p:sp>
      <p:sp>
        <p:nvSpPr>
          <p:cNvPr id="3" name="Title 2"/>
          <p:cNvSpPr>
            <a:spLocks noGrp="1"/>
          </p:cNvSpPr>
          <p:nvPr>
            <p:ph type="title"/>
          </p:nvPr>
        </p:nvSpPr>
        <p:spPr/>
        <p:txBody>
          <a:bodyPr>
            <a:normAutofit fontScale="90000"/>
          </a:bodyPr>
          <a:lstStyle/>
          <a:p>
            <a:r>
              <a:rPr lang="en-US" dirty="0"/>
              <a:t>What Scamper Techniques are used in Smart Phones?</a:t>
            </a:r>
          </a:p>
        </p:txBody>
      </p:sp>
      <p:pic>
        <p:nvPicPr>
          <p:cNvPr id="108546" name="Picture 2" descr="Apple iPhone XS Max - 256GB - Gold - AT&amp;T (with contract)"/>
          <p:cNvPicPr>
            <a:picLocks noChangeAspect="1" noChangeArrowheads="1"/>
          </p:cNvPicPr>
          <p:nvPr/>
        </p:nvPicPr>
        <p:blipFill>
          <a:blip r:embed="rId2" cstate="print"/>
          <a:srcRect/>
          <a:stretch>
            <a:fillRect/>
          </a:stretch>
        </p:blipFill>
        <p:spPr bwMode="auto">
          <a:xfrm>
            <a:off x="112794" y="1600200"/>
            <a:ext cx="3091910" cy="4114800"/>
          </a:xfrm>
          <a:prstGeom prst="rect">
            <a:avLst/>
          </a:prstGeom>
          <a:noFill/>
        </p:spPr>
      </p:pic>
      <p:sp>
        <p:nvSpPr>
          <p:cNvPr id="5" name="TextBox 4">
            <a:extLst>
              <a:ext uri="{FF2B5EF4-FFF2-40B4-BE49-F238E27FC236}">
                <a16:creationId xmlns:a16="http://schemas.microsoft.com/office/drawing/2014/main" id="{918BDB1D-F424-4341-A84D-AC6F347971E5}"/>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79"/>
            <a:ext cx="8229600" cy="995277"/>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dirty="0">
                <a:ln/>
                <a:solidFill>
                  <a:schemeClr val="accent3"/>
                </a:solidFill>
                <a:effectLst/>
                <a:latin typeface="Arial" charset="0"/>
                <a:cs typeface="Arial" charset="0"/>
              </a:rPr>
              <a:t>Innovations and improvements of</a:t>
            </a:r>
            <a:br>
              <a:rPr lang="en-US" sz="3200" dirty="0">
                <a:ln/>
                <a:solidFill>
                  <a:schemeClr val="accent3"/>
                </a:solidFill>
                <a:effectLst/>
                <a:latin typeface="Arial Black" charset="0"/>
              </a:rPr>
            </a:br>
            <a:r>
              <a:rPr lang="en-US" sz="3200" dirty="0">
                <a:ln/>
                <a:solidFill>
                  <a:schemeClr val="accent3"/>
                </a:solidFill>
                <a:effectLst/>
                <a:latin typeface="Arial" charset="0"/>
                <a:cs typeface="Arial" charset="0"/>
              </a:rPr>
              <a:t>the “Simple”  CLOTHES HANGER</a:t>
            </a:r>
            <a:br>
              <a:rPr lang="en-US" sz="3200" dirty="0">
                <a:ln/>
                <a:solidFill>
                  <a:schemeClr val="accent3"/>
                </a:solidFill>
                <a:effectLst/>
              </a:rPr>
            </a:br>
            <a:endParaRPr lang="en-US" sz="3200" dirty="0">
              <a:ln/>
              <a:solidFill>
                <a:schemeClr val="accent3"/>
              </a:solidFill>
              <a:effectLst/>
            </a:endParaRPr>
          </a:p>
        </p:txBody>
      </p:sp>
      <p:sp>
        <p:nvSpPr>
          <p:cNvPr id="3" name="Content Placeholder 2"/>
          <p:cNvSpPr>
            <a:spLocks noGrp="1"/>
          </p:cNvSpPr>
          <p:nvPr>
            <p:ph idx="1"/>
          </p:nvPr>
        </p:nvSpPr>
        <p:spPr/>
        <p:txBody>
          <a:bodyPr>
            <a:normAutofit/>
          </a:bodyPr>
          <a:lstStyle/>
          <a:p>
            <a:pPr marL="0" indent="0" algn="ctr">
              <a:buNone/>
            </a:pPr>
            <a:r>
              <a:rPr lang="en-US" dirty="0">
                <a:latin typeface="Tahoma" charset="0"/>
              </a:rPr>
              <a:t>How many different kinds can you think of ?  </a:t>
            </a:r>
          </a:p>
          <a:p>
            <a:endParaRPr lang="en-US" sz="1050" i="1" dirty="0">
              <a:latin typeface="Tahoma" charset="0"/>
            </a:endParaRPr>
          </a:p>
          <a:p>
            <a:r>
              <a:rPr lang="en-US" sz="2000" i="1" dirty="0">
                <a:latin typeface="Tahoma" charset="0"/>
              </a:rPr>
              <a:t>One holds a shirt.</a:t>
            </a:r>
          </a:p>
          <a:p>
            <a:r>
              <a:rPr lang="en-US" sz="2000" i="1" dirty="0">
                <a:latin typeface="Tahoma" charset="0"/>
              </a:rPr>
              <a:t>Another holds pants and a shirt.</a:t>
            </a:r>
          </a:p>
          <a:p>
            <a:r>
              <a:rPr lang="en-US" sz="2000" i="1" dirty="0">
                <a:latin typeface="Tahoma" charset="0"/>
              </a:rPr>
              <a:t>A swivel hook allows you to turn the hanger.</a:t>
            </a:r>
          </a:p>
          <a:p>
            <a:r>
              <a:rPr lang="en-US" sz="2000" i="1" dirty="0">
                <a:latin typeface="Tahoma" charset="0"/>
              </a:rPr>
              <a:t>A bar is added to prevents slipping pants.</a:t>
            </a:r>
          </a:p>
          <a:p>
            <a:r>
              <a:rPr lang="en-US" sz="2000" i="1" dirty="0">
                <a:latin typeface="Tahoma" charset="0"/>
              </a:rPr>
              <a:t>Another has clips to secure a dress or pants.</a:t>
            </a:r>
          </a:p>
          <a:p>
            <a:r>
              <a:rPr lang="en-US" sz="2000" i="1" dirty="0">
                <a:latin typeface="Tahoma" charset="0"/>
              </a:rPr>
              <a:t>Hooks are added to hang accessories.</a:t>
            </a:r>
          </a:p>
          <a:p>
            <a:endParaRPr lang="en-US" sz="1050" dirty="0">
              <a:latin typeface="Tahoma" charset="0"/>
            </a:endParaRPr>
          </a:p>
          <a:p>
            <a:pPr marL="0" indent="0" algn="ctr">
              <a:buNone/>
            </a:pPr>
            <a:r>
              <a:rPr lang="en-US" dirty="0">
                <a:latin typeface="Tahoma" charset="0"/>
              </a:rPr>
              <a:t>Each one is a helpful innovation!</a:t>
            </a:r>
          </a:p>
          <a:p>
            <a:endParaRPr lang="en-US" i="1" dirty="0">
              <a:latin typeface="Tahoma" charset="0"/>
            </a:endParaRPr>
          </a:p>
          <a:p>
            <a:endParaRPr lang="en-US" dirty="0"/>
          </a:p>
        </p:txBody>
      </p:sp>
      <p:sp>
        <p:nvSpPr>
          <p:cNvPr id="4" name="TextBox 3">
            <a:extLst>
              <a:ext uri="{FF2B5EF4-FFF2-40B4-BE49-F238E27FC236}">
                <a16:creationId xmlns:a16="http://schemas.microsoft.com/office/drawing/2014/main" id="{316C34E8-740B-7F4A-9BF6-83AB0CC60D69}"/>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extLst>
      <p:ext uri="{BB962C8B-B14F-4D97-AF65-F5344CB8AC3E}">
        <p14:creationId xmlns:p14="http://schemas.microsoft.com/office/powerpoint/2010/main" val="118571933"/>
      </p:ext>
    </p:extLst>
  </p:cSld>
  <p:clrMapOvr>
    <a:masterClrMapping/>
  </p:clrMapOvr>
  <mc:AlternateContent xmlns:mc="http://schemas.openxmlformats.org/markup-compatibility/2006" xmlns:p14="http://schemas.microsoft.com/office/powerpoint/2010/main">
    <mc:Choice Requires="p14">
      <p:transition spd="slow" p14:dur="2000" advTm="70838"/>
    </mc:Choice>
    <mc:Fallback xmlns="">
      <p:transition spd="slow" advTm="7083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457200"/>
            <a:ext cx="6324600" cy="1292662"/>
          </a:xfrm>
          <a:prstGeom prst="rect">
            <a:avLst/>
          </a:prstGeom>
        </p:spPr>
        <p:txBody>
          <a:bodyPr wrap="square">
            <a:spAutoFit/>
          </a:bodyPr>
          <a:lstStyle/>
          <a:p>
            <a:pPr algn="ctr"/>
            <a:r>
              <a:rPr lang="en-US" sz="2600" b="1" dirty="0">
                <a:ln/>
                <a:solidFill>
                  <a:schemeClr val="accent3"/>
                </a:solidFill>
              </a:rPr>
              <a:t>“Failure” </a:t>
            </a:r>
            <a:r>
              <a:rPr lang="en-US" sz="2600" b="1" dirty="0">
                <a:ln/>
              </a:rPr>
              <a:t>is Learning What Not to Do. And Yet, </a:t>
            </a:r>
            <a:br>
              <a:rPr lang="en-US" sz="2600" b="1" dirty="0">
                <a:ln/>
              </a:rPr>
            </a:br>
            <a:r>
              <a:rPr lang="en-US" sz="2600" b="1" dirty="0">
                <a:ln/>
              </a:rPr>
              <a:t>Great Products Arise From Failure.</a:t>
            </a:r>
            <a:endParaRPr lang="en-US" sz="2600" b="1" dirty="0"/>
          </a:p>
        </p:txBody>
      </p:sp>
      <p:sp>
        <p:nvSpPr>
          <p:cNvPr id="6" name="Rectangle 5"/>
          <p:cNvSpPr/>
          <p:nvPr/>
        </p:nvSpPr>
        <p:spPr>
          <a:xfrm>
            <a:off x="1066800" y="2362200"/>
            <a:ext cx="7391400" cy="2800767"/>
          </a:xfrm>
          <a:prstGeom prst="rect">
            <a:avLst/>
          </a:prstGeom>
        </p:spPr>
        <p:txBody>
          <a:bodyPr wrap="square">
            <a:spAutoFit/>
          </a:bodyPr>
          <a:lstStyle/>
          <a:p>
            <a:pPr>
              <a:buNone/>
            </a:pPr>
            <a:r>
              <a:rPr lang="en-US" sz="2400" b="1" dirty="0">
                <a:ln/>
                <a:solidFill>
                  <a:schemeClr val="accent3"/>
                </a:solidFill>
              </a:rPr>
              <a:t>Post-It Notes </a:t>
            </a:r>
            <a:r>
              <a:rPr lang="en-US" sz="2400" dirty="0">
                <a:ln/>
              </a:rPr>
              <a:t>uses a ‘failed’ adhesive that was meant to be very strong but instead released easily. </a:t>
            </a:r>
          </a:p>
          <a:p>
            <a:pPr>
              <a:buNone/>
            </a:pPr>
            <a:r>
              <a:rPr lang="en-US" sz="2400" dirty="0">
                <a:ln/>
                <a:solidFill>
                  <a:schemeClr val="accent3"/>
                </a:solidFill>
              </a:rPr>
              <a:t> </a:t>
            </a:r>
            <a:endParaRPr lang="en-US" sz="800" dirty="0">
              <a:ln/>
              <a:solidFill>
                <a:schemeClr val="accent3"/>
              </a:solidFill>
            </a:endParaRPr>
          </a:p>
          <a:p>
            <a:pPr>
              <a:buNone/>
            </a:pPr>
            <a:endParaRPr lang="en-US" sz="800" dirty="0">
              <a:ln/>
              <a:solidFill>
                <a:schemeClr val="accent3"/>
              </a:solidFill>
            </a:endParaRPr>
          </a:p>
          <a:p>
            <a:pPr>
              <a:buNone/>
            </a:pPr>
            <a:r>
              <a:rPr lang="en-US" sz="2400" dirty="0">
                <a:ln/>
              </a:rPr>
              <a:t>How many times did experiments fail to create a </a:t>
            </a:r>
            <a:r>
              <a:rPr lang="en-US" sz="2400" b="1" dirty="0">
                <a:ln/>
              </a:rPr>
              <a:t>w</a:t>
            </a:r>
            <a:r>
              <a:rPr lang="en-US" sz="2400" dirty="0">
                <a:ln/>
              </a:rPr>
              <a:t>ater </a:t>
            </a:r>
            <a:r>
              <a:rPr lang="en-US" sz="2400" b="1" dirty="0">
                <a:ln/>
              </a:rPr>
              <a:t>d</a:t>
            </a:r>
            <a:r>
              <a:rPr lang="en-US" sz="2400" dirty="0">
                <a:ln/>
              </a:rPr>
              <a:t>isbursement product to prevent rusting of rockets on the foggy California launch pad? FORTY! </a:t>
            </a:r>
          </a:p>
          <a:p>
            <a:pPr algn="ctr">
              <a:buNone/>
            </a:pPr>
            <a:r>
              <a:rPr lang="en-US" sz="2400" dirty="0">
                <a:ln/>
              </a:rPr>
              <a:t>The product?  </a:t>
            </a:r>
            <a:r>
              <a:rPr lang="en-US" sz="2400" b="1" dirty="0">
                <a:ln/>
                <a:solidFill>
                  <a:schemeClr val="accent3"/>
                </a:solidFill>
              </a:rPr>
              <a:t>WD 40</a:t>
            </a:r>
            <a:r>
              <a:rPr lang="en-US" sz="2400" dirty="0">
                <a:ln/>
                <a:solidFill>
                  <a:schemeClr val="accent3"/>
                </a:solidFill>
              </a:rPr>
              <a:t>.</a:t>
            </a:r>
          </a:p>
        </p:txBody>
      </p:sp>
      <p:sp>
        <p:nvSpPr>
          <p:cNvPr id="4" name="TextBox 3">
            <a:extLst>
              <a:ext uri="{FF2B5EF4-FFF2-40B4-BE49-F238E27FC236}">
                <a16:creationId xmlns:a16="http://schemas.microsoft.com/office/drawing/2014/main" id="{B62F7046-E610-5148-9876-6A2F4B138E6B}"/>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D717-5B12-4C46-A509-67E26EB32CBD}"/>
              </a:ext>
            </a:extLst>
          </p:cNvPr>
          <p:cNvSpPr>
            <a:spLocks noGrp="1"/>
          </p:cNvSpPr>
          <p:nvPr>
            <p:ph type="title"/>
          </p:nvPr>
        </p:nvSpPr>
        <p:spPr>
          <a:xfrm>
            <a:off x="457200" y="274638"/>
            <a:ext cx="7467600" cy="563562"/>
          </a:xfrm>
        </p:spPr>
        <p:txBody>
          <a:bodyPr>
            <a:normAutofit fontScale="90000"/>
          </a:bodyPr>
          <a:lstStyle/>
          <a:p>
            <a:pPr algn="ctr"/>
            <a:r>
              <a:rPr lang="en-US">
                <a:solidFill>
                  <a:schemeClr val="accent3">
                    <a:lumMod val="75000"/>
                  </a:schemeClr>
                </a:solidFill>
              </a:rPr>
              <a:t>Workshop Hosts</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3CF8FE84-1E21-4F09-931F-5CF02EF0CC44}"/>
              </a:ext>
            </a:extLst>
          </p:cNvPr>
          <p:cNvSpPr>
            <a:spLocks noGrp="1"/>
          </p:cNvSpPr>
          <p:nvPr>
            <p:ph sz="quarter" idx="1"/>
          </p:nvPr>
        </p:nvSpPr>
        <p:spPr>
          <a:xfrm>
            <a:off x="457200" y="838200"/>
            <a:ext cx="7848600" cy="5745162"/>
          </a:xfrm>
          <a:ln>
            <a:solidFill>
              <a:schemeClr val="tx2">
                <a:lumMod val="75000"/>
              </a:schemeClr>
            </a:solidFill>
          </a:ln>
        </p:spPr>
        <p:txBody>
          <a:bodyPr>
            <a:normAutofit fontScale="92500" lnSpcReduction="10000"/>
          </a:bodyPr>
          <a:lstStyle/>
          <a:p>
            <a:pPr marL="0" indent="0" algn="ctr">
              <a:buNone/>
            </a:pPr>
            <a:endParaRPr lang="en-US" sz="800" dirty="0"/>
          </a:p>
          <a:p>
            <a:pPr marL="0" indent="0" algn="ctr">
              <a:buNone/>
            </a:pPr>
            <a:r>
              <a:rPr lang="en-US" dirty="0"/>
              <a:t>Lee Hughes</a:t>
            </a:r>
          </a:p>
          <a:p>
            <a:pPr marL="0" indent="0" algn="ctr">
              <a:buNone/>
            </a:pPr>
            <a:r>
              <a:rPr lang="en-US" sz="1900" dirty="0">
                <a:solidFill>
                  <a:schemeClr val="accent3">
                    <a:lumMod val="75000"/>
                  </a:schemeClr>
                </a:solidFill>
              </a:rPr>
              <a:t>Lee County K-12 STEM Coordinator </a:t>
            </a:r>
          </a:p>
          <a:p>
            <a:pPr marL="0" indent="0" algn="ctr">
              <a:buNone/>
            </a:pPr>
            <a:r>
              <a:rPr lang="en-US" sz="1900" dirty="0">
                <a:solidFill>
                  <a:schemeClr val="accent3">
                    <a:lumMod val="75000"/>
                  </a:schemeClr>
                </a:solidFill>
              </a:rPr>
              <a:t>CO Chair, Regional Science &amp; Engineering Fair</a:t>
            </a:r>
          </a:p>
          <a:p>
            <a:pPr marL="0" indent="0" algn="ctr">
              <a:buNone/>
            </a:pPr>
            <a:endParaRPr lang="en-US" sz="800" dirty="0">
              <a:solidFill>
                <a:schemeClr val="accent3">
                  <a:lumMod val="75000"/>
                </a:schemeClr>
              </a:solidFill>
            </a:endParaRPr>
          </a:p>
          <a:p>
            <a:pPr marL="0" indent="0" algn="ctr">
              <a:buNone/>
            </a:pPr>
            <a:r>
              <a:rPr lang="en-US" dirty="0"/>
              <a:t>Kristie Kennedy</a:t>
            </a:r>
          </a:p>
          <a:p>
            <a:pPr marL="0" indent="0" algn="ctr">
              <a:buNone/>
            </a:pPr>
            <a:r>
              <a:rPr lang="en-US" sz="1800" dirty="0">
                <a:solidFill>
                  <a:schemeClr val="accent3">
                    <a:lumMod val="75000"/>
                  </a:schemeClr>
                </a:solidFill>
              </a:rPr>
              <a:t>Director of Elementary Science Expo</a:t>
            </a:r>
          </a:p>
          <a:p>
            <a:pPr marL="0" indent="0" algn="ctr">
              <a:buNone/>
            </a:pPr>
            <a:r>
              <a:rPr lang="en-US" sz="1800" dirty="0">
                <a:solidFill>
                  <a:schemeClr val="accent3">
                    <a:lumMod val="75000"/>
                  </a:schemeClr>
                </a:solidFill>
              </a:rPr>
              <a:t>Orange River Elementary</a:t>
            </a:r>
          </a:p>
          <a:p>
            <a:pPr marL="0" indent="0" algn="ctr">
              <a:buNone/>
            </a:pPr>
            <a:endParaRPr lang="en-US" sz="900" dirty="0">
              <a:solidFill>
                <a:schemeClr val="accent3">
                  <a:lumMod val="75000"/>
                </a:schemeClr>
              </a:solidFill>
            </a:endParaRPr>
          </a:p>
          <a:p>
            <a:pPr marL="0" indent="0" algn="ctr">
              <a:buNone/>
            </a:pPr>
            <a:r>
              <a:rPr lang="en-US" sz="2600" dirty="0"/>
              <a:t>Jenifer McBride</a:t>
            </a:r>
          </a:p>
          <a:p>
            <a:pPr marL="0" indent="0" algn="ctr">
              <a:buNone/>
            </a:pPr>
            <a:r>
              <a:rPr lang="en-US" sz="1800" dirty="0">
                <a:solidFill>
                  <a:schemeClr val="accent3">
                    <a:lumMod val="75000"/>
                  </a:schemeClr>
                </a:solidFill>
              </a:rPr>
              <a:t> Lee County Elementary Science Specialist </a:t>
            </a:r>
          </a:p>
          <a:p>
            <a:pPr marL="0" indent="0" algn="ctr">
              <a:buNone/>
            </a:pPr>
            <a:endParaRPr lang="en-US" sz="800" dirty="0"/>
          </a:p>
          <a:p>
            <a:pPr marL="0" indent="0" algn="ctr">
              <a:buNone/>
            </a:pPr>
            <a:r>
              <a:rPr lang="en-US" b="1" dirty="0" err="1"/>
              <a:t>Honora</a:t>
            </a:r>
            <a:r>
              <a:rPr lang="en-US" b="1" dirty="0"/>
              <a:t> Kenney, </a:t>
            </a:r>
            <a:r>
              <a:rPr lang="en-US" sz="1800" b="1" dirty="0">
                <a:latin typeface="Lucida Sans Unicode" charset="0"/>
              </a:rPr>
              <a:t>BS, MS, Ed. Admin. </a:t>
            </a:r>
            <a:endParaRPr lang="en-US" sz="1800" b="1" dirty="0"/>
          </a:p>
          <a:p>
            <a:pPr marL="0" indent="0" algn="ctr">
              <a:buNone/>
            </a:pPr>
            <a:r>
              <a:rPr lang="en-US" sz="1900" b="1" dirty="0">
                <a:solidFill>
                  <a:schemeClr val="accent3">
                    <a:lumMod val="75000"/>
                  </a:schemeClr>
                </a:solidFill>
              </a:rPr>
              <a:t>Interim Regional Inventors Fair School Coordinator</a:t>
            </a:r>
          </a:p>
          <a:p>
            <a:pPr marL="0" indent="0" algn="ctr">
              <a:buNone/>
            </a:pPr>
            <a:r>
              <a:rPr lang="en-US" sz="1900" b="1" dirty="0">
                <a:solidFill>
                  <a:schemeClr val="accent3">
                    <a:lumMod val="75000"/>
                  </a:schemeClr>
                </a:solidFill>
              </a:rPr>
              <a:t>Teacher &amp; Administrator, Retired</a:t>
            </a:r>
          </a:p>
          <a:p>
            <a:pPr marL="0" indent="0" algn="ctr">
              <a:buNone/>
            </a:pPr>
            <a:r>
              <a:rPr lang="en-US" sz="1900" b="1" dirty="0">
                <a:solidFill>
                  <a:schemeClr val="accent3">
                    <a:lumMod val="75000"/>
                  </a:schemeClr>
                </a:solidFill>
              </a:rPr>
              <a:t>Connecticut Invention Convention Administrator 30+yr</a:t>
            </a:r>
          </a:p>
          <a:p>
            <a:pPr marL="0" indent="0" algn="ctr">
              <a:buNone/>
            </a:pPr>
            <a:endParaRPr lang="en-US" sz="800" b="1" dirty="0"/>
          </a:p>
          <a:p>
            <a:pPr marL="0" indent="0" algn="ctr">
              <a:buNone/>
            </a:pPr>
            <a:r>
              <a:rPr lang="en-US" b="1" dirty="0"/>
              <a:t>Gary Nelson, </a:t>
            </a:r>
            <a:r>
              <a:rPr lang="en-US" sz="1800" b="1" dirty="0"/>
              <a:t>DVM Retired, PTE</a:t>
            </a:r>
          </a:p>
          <a:p>
            <a:pPr marL="0" indent="0" algn="ctr">
              <a:buNone/>
            </a:pPr>
            <a:r>
              <a:rPr lang="en-US" sz="1800" b="1" dirty="0">
                <a:solidFill>
                  <a:schemeClr val="accent3">
                    <a:lumMod val="75000"/>
                  </a:schemeClr>
                </a:solidFill>
              </a:rPr>
              <a:t>CO Chair, Regional Inventors Fair</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B69DEA67-0C55-D541-99EF-9957579BEEA7}"/>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61775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engineering design process"/>
          <p:cNvPicPr>
            <a:picLocks noChangeAspect="1" noChangeArrowheads="1"/>
          </p:cNvPicPr>
          <p:nvPr/>
        </p:nvPicPr>
        <p:blipFill>
          <a:blip r:embed="rId3" cstate="print"/>
          <a:srcRect/>
          <a:stretch>
            <a:fillRect/>
          </a:stretch>
        </p:blipFill>
        <p:spPr bwMode="auto">
          <a:xfrm>
            <a:off x="762000" y="1371600"/>
            <a:ext cx="7492967" cy="4972051"/>
          </a:xfrm>
          <a:prstGeom prst="rect">
            <a:avLst/>
          </a:prstGeom>
          <a:noFill/>
        </p:spPr>
      </p:pic>
      <p:sp>
        <p:nvSpPr>
          <p:cNvPr id="6" name="TextBox 5"/>
          <p:cNvSpPr txBox="1"/>
          <p:nvPr/>
        </p:nvSpPr>
        <p:spPr>
          <a:xfrm>
            <a:off x="990600" y="533400"/>
            <a:ext cx="7010400" cy="584775"/>
          </a:xfrm>
          <a:prstGeom prst="rect">
            <a:avLst/>
          </a:prstGeom>
          <a:noFill/>
        </p:spPr>
        <p:txBody>
          <a:bodyPr wrap="square" rtlCol="0">
            <a:spAutoFit/>
          </a:bodyPr>
          <a:lstStyle/>
          <a:p>
            <a:r>
              <a:rPr lang="en-US" sz="2800" dirty="0"/>
              <a:t>    Engineering is the First ‘E’ in ST</a:t>
            </a:r>
            <a:r>
              <a:rPr lang="en-US" sz="3200" b="1" dirty="0"/>
              <a:t>E</a:t>
            </a:r>
            <a:r>
              <a:rPr lang="en-US" sz="2800" dirty="0"/>
              <a:t>MIE</a:t>
            </a:r>
          </a:p>
        </p:txBody>
      </p:sp>
      <p:sp>
        <p:nvSpPr>
          <p:cNvPr id="4" name="TextBox 3">
            <a:extLst>
              <a:ext uri="{FF2B5EF4-FFF2-40B4-BE49-F238E27FC236}">
                <a16:creationId xmlns:a16="http://schemas.microsoft.com/office/drawing/2014/main" id="{C18FD98C-5827-CB4E-B333-640BBE9B2D77}"/>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extLst>
      <p:ext uri="{BB962C8B-B14F-4D97-AF65-F5344CB8AC3E}">
        <p14:creationId xmlns:p14="http://schemas.microsoft.com/office/powerpoint/2010/main" val="113303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975"/>
            <a:ext cx="7772400" cy="758825"/>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3200" dirty="0">
                <a:ln/>
                <a:solidFill>
                  <a:schemeClr val="accent3"/>
                </a:solidFill>
                <a:effectLst/>
              </a:rPr>
              <a:t>Science and Invention Valued Resources </a:t>
            </a:r>
          </a:p>
        </p:txBody>
      </p:sp>
      <p:sp>
        <p:nvSpPr>
          <p:cNvPr id="5" name="Rectangle 4"/>
          <p:cNvSpPr/>
          <p:nvPr/>
        </p:nvSpPr>
        <p:spPr>
          <a:xfrm>
            <a:off x="1219200" y="1143000"/>
            <a:ext cx="6629400" cy="3323987"/>
          </a:xfrm>
          <a:prstGeom prst="rect">
            <a:avLst/>
          </a:prstGeom>
          <a:noFill/>
        </p:spPr>
        <p:txBody>
          <a:bodyPr wrap="square">
            <a:spAutoFit/>
          </a:bodyPr>
          <a:lstStyle/>
          <a:p>
            <a:pPr algn="ctr"/>
            <a:endParaRPr lang="en-US" sz="2400" dirty="0">
              <a:hlinkClick r:id="rId2">
                <a:extLst>
                  <a:ext uri="{A12FA001-AC4F-418D-AE19-62706E023703}">
                    <ahyp:hlinkClr xmlns:ahyp="http://schemas.microsoft.com/office/drawing/2018/hyperlinkcolor" val="tx"/>
                  </a:ext>
                </a:extLst>
              </a:hlinkClick>
            </a:endParaRPr>
          </a:p>
          <a:p>
            <a:pPr algn="ctr"/>
            <a:endParaRPr lang="en-US" sz="2400" dirty="0">
              <a:hlinkClick r:id="rId2">
                <a:extLst>
                  <a:ext uri="{A12FA001-AC4F-418D-AE19-62706E023703}">
                    <ahyp:hlinkClr xmlns:ahyp="http://schemas.microsoft.com/office/drawing/2018/hyperlinkcolor" val="tx"/>
                  </a:ext>
                </a:extLst>
              </a:hlinkClick>
            </a:endParaRPr>
          </a:p>
          <a:p>
            <a:pPr algn="ctr"/>
            <a:r>
              <a:rPr lang="en-US" sz="2400" dirty="0">
                <a:hlinkClick r:id="rId2">
                  <a:extLst>
                    <a:ext uri="{A12FA001-AC4F-418D-AE19-62706E023703}">
                      <ahyp:hlinkClr xmlns:ahyp="http://schemas.microsoft.com/office/drawing/2018/hyperlinkcolor" val="tx"/>
                    </a:ext>
                  </a:extLst>
                </a:hlinkClick>
              </a:rPr>
              <a:t>https://inhub.thehenryford.org/icw/home</a:t>
            </a:r>
            <a:r>
              <a:rPr lang="en-US" sz="2400" dirty="0"/>
              <a:t> </a:t>
            </a:r>
          </a:p>
          <a:p>
            <a:pPr algn="ctr"/>
            <a:endParaRPr lang="en-US" sz="2400" dirty="0"/>
          </a:p>
          <a:p>
            <a:pPr algn="ctr"/>
            <a:r>
              <a:rPr lang="en-US" sz="2400" dirty="0">
                <a:hlinkClick r:id="rId3">
                  <a:extLst>
                    <a:ext uri="{A12FA001-AC4F-418D-AE19-62706E023703}">
                      <ahyp:hlinkClr xmlns:ahyp="http://schemas.microsoft.com/office/drawing/2018/hyperlinkcolor" val="tx"/>
                    </a:ext>
                  </a:extLst>
                </a:hlinkClick>
              </a:rPr>
              <a:t>https://www.fldoe.org/academics/standards/subject-areas/math-science/science/</a:t>
            </a:r>
            <a:r>
              <a:rPr lang="en-US" sz="2400" dirty="0"/>
              <a:t> </a:t>
            </a:r>
          </a:p>
          <a:p>
            <a:endParaRPr lang="en-US" sz="2400" dirty="0"/>
          </a:p>
          <a:p>
            <a:pPr algn="ctr"/>
            <a:r>
              <a:rPr lang="en-US" sz="2400" dirty="0">
                <a:hlinkClick r:id="rId4">
                  <a:extLst>
                    <a:ext uri="{A12FA001-AC4F-418D-AE19-62706E023703}">
                      <ahyp:hlinkClr xmlns:ahyp="http://schemas.microsoft.com/office/drawing/2018/hyperlinkcolor" val="tx"/>
                    </a:ext>
                  </a:extLst>
                </a:hlinkClick>
              </a:rPr>
              <a:t>https://www.nsta.org/</a:t>
            </a:r>
            <a:r>
              <a:rPr lang="en-US" sz="2400" dirty="0"/>
              <a:t> </a:t>
            </a:r>
          </a:p>
          <a:p>
            <a:endParaRPr lang="en-US" dirty="0"/>
          </a:p>
        </p:txBody>
      </p:sp>
      <p:sp>
        <p:nvSpPr>
          <p:cNvPr id="3" name="TextBox 2">
            <a:extLst>
              <a:ext uri="{FF2B5EF4-FFF2-40B4-BE49-F238E27FC236}">
                <a16:creationId xmlns:a16="http://schemas.microsoft.com/office/drawing/2014/main" id="{97916294-6E75-5E49-ADE1-1687B7A52CE7}"/>
              </a:ext>
            </a:extLst>
          </p:cNvPr>
          <p:cNvSpPr txBox="1"/>
          <p:nvPr/>
        </p:nvSpPr>
        <p:spPr>
          <a:xfrm>
            <a:off x="1371600" y="5943600"/>
            <a:ext cx="6303329" cy="523220"/>
          </a:xfrm>
          <a:prstGeom prst="rect">
            <a:avLst/>
          </a:prstGeom>
          <a:noFill/>
        </p:spPr>
        <p:txBody>
          <a:bodyPr wrap="none" rtlCol="0">
            <a:spAutoFit/>
          </a:bodyPr>
          <a:lstStyle/>
          <a:p>
            <a:r>
              <a:rPr lang="en-US" sz="2800" dirty="0"/>
              <a:t>Resources for Lesson Plans and more</a:t>
            </a:r>
          </a:p>
        </p:txBody>
      </p:sp>
      <p:sp>
        <p:nvSpPr>
          <p:cNvPr id="6" name="Rectangle 5"/>
          <p:cNvSpPr/>
          <p:nvPr/>
        </p:nvSpPr>
        <p:spPr>
          <a:xfrm>
            <a:off x="2590800" y="1219200"/>
            <a:ext cx="4034118" cy="461665"/>
          </a:xfrm>
          <a:prstGeom prst="rect">
            <a:avLst/>
          </a:prstGeom>
        </p:spPr>
        <p:txBody>
          <a:bodyPr wrap="none">
            <a:spAutoFit/>
          </a:bodyPr>
          <a:lstStyle/>
          <a:p>
            <a:r>
              <a:rPr lang="en-US" sz="2400" dirty="0">
                <a:hlinkClick r:id="rId5"/>
              </a:rPr>
              <a:t>https://www.edisonfairs.org</a:t>
            </a:r>
            <a:r>
              <a:rPr lang="en-US" sz="2400" dirty="0"/>
              <a:t>  </a:t>
            </a:r>
          </a:p>
        </p:txBody>
      </p:sp>
      <p:sp>
        <p:nvSpPr>
          <p:cNvPr id="7" name="TextBox 6">
            <a:extLst>
              <a:ext uri="{FF2B5EF4-FFF2-40B4-BE49-F238E27FC236}">
                <a16:creationId xmlns:a16="http://schemas.microsoft.com/office/drawing/2014/main" id="{8E7FA785-B2AB-DD47-9255-23FD42191CE8}"/>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4239193067"/>
      </p:ext>
    </p:extLst>
  </p:cSld>
  <p:clrMapOvr>
    <a:masterClrMapping/>
  </p:clrMapOvr>
  <mc:AlternateContent xmlns:mc="http://schemas.openxmlformats.org/markup-compatibility/2006" xmlns:p14="http://schemas.microsoft.com/office/powerpoint/2010/main">
    <mc:Choice Requires="p14">
      <p:transition spd="slow" p14:dur="2000" advTm="10455"/>
    </mc:Choice>
    <mc:Fallback xmlns="">
      <p:transition spd="slow" advTm="1045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1"/>
            <a:ext cx="7467600" cy="31700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pPr algn="ctr"/>
            <a:r>
              <a:rPr lang="en-US" sz="2000" u="sng" dirty="0"/>
              <a:t>Important Dates</a:t>
            </a:r>
          </a:p>
          <a:p>
            <a:r>
              <a:rPr lang="en-US" sz="2000" dirty="0"/>
              <a:t>October 1</a:t>
            </a:r>
            <a:r>
              <a:rPr lang="en-US" sz="2000" baseline="30000" dirty="0"/>
              <a:t>st</a:t>
            </a:r>
            <a:r>
              <a:rPr lang="en-US" sz="2000" dirty="0"/>
              <a:t> - School and teacher registration to begin			        on Google Classroom</a:t>
            </a:r>
          </a:p>
          <a:p>
            <a:r>
              <a:rPr lang="en-US" sz="2000" dirty="0"/>
              <a:t>Register school, teacher and finalists on </a:t>
            </a:r>
            <a:r>
              <a:rPr lang="en-US" sz="2000" dirty="0" err="1"/>
              <a:t>zFairs</a:t>
            </a:r>
            <a:r>
              <a:rPr lang="en-US" sz="2000" dirty="0"/>
              <a:t> promptly 			    following school competitions</a:t>
            </a:r>
          </a:p>
          <a:p>
            <a:r>
              <a:rPr lang="en-US" sz="2000" dirty="0"/>
              <a:t>January 26</a:t>
            </a:r>
            <a:r>
              <a:rPr lang="en-US" sz="2000" baseline="30000" dirty="0"/>
              <a:t>th</a:t>
            </a:r>
            <a:r>
              <a:rPr lang="en-US" sz="2000" dirty="0"/>
              <a:t> - </a:t>
            </a:r>
            <a:r>
              <a:rPr lang="en-US" sz="2000" dirty="0" err="1"/>
              <a:t>zFairs</a:t>
            </a:r>
            <a:r>
              <a:rPr lang="en-US" sz="2000" dirty="0"/>
              <a:t> paperwork and video uploading </a:t>
            </a:r>
            <a:r>
              <a:rPr lang="en-US" sz="2000" u="sng" dirty="0"/>
              <a:t>closes</a:t>
            </a:r>
          </a:p>
          <a:p>
            <a:r>
              <a:rPr lang="en-US" sz="2000" dirty="0"/>
              <a:t>February 5</a:t>
            </a:r>
            <a:r>
              <a:rPr lang="en-US" sz="2000" baseline="30000" dirty="0"/>
              <a:t>th</a:t>
            </a:r>
            <a:r>
              <a:rPr lang="en-US" sz="2000" dirty="0"/>
              <a:t> -12</a:t>
            </a:r>
            <a:r>
              <a:rPr lang="en-US" sz="2000" baseline="30000" dirty="0"/>
              <a:t>th</a:t>
            </a:r>
            <a:r>
              <a:rPr lang="en-US" sz="2000" dirty="0"/>
              <a:t> – </a:t>
            </a:r>
            <a:r>
              <a:rPr lang="en-US" sz="2000" dirty="0" err="1"/>
              <a:t>zFairs</a:t>
            </a:r>
            <a:r>
              <a:rPr lang="en-US" sz="2000" dirty="0"/>
              <a:t> Judging of Paperwork and Video</a:t>
            </a:r>
          </a:p>
          <a:p>
            <a:r>
              <a:rPr lang="en-US" sz="2000" dirty="0"/>
              <a:t>February 19</a:t>
            </a:r>
            <a:r>
              <a:rPr lang="en-US" sz="2000" baseline="30000" dirty="0"/>
              <a:t>th</a:t>
            </a:r>
            <a:r>
              <a:rPr lang="en-US" sz="2000" dirty="0"/>
              <a:t> - Limited Virtual Interviews for Ties Only</a:t>
            </a:r>
          </a:p>
          <a:p>
            <a:r>
              <a:rPr lang="en-US" sz="2000" dirty="0"/>
              <a:t>Regional Awards Program on Lee School Network in early 		March TBA</a:t>
            </a:r>
          </a:p>
        </p:txBody>
      </p:sp>
      <p:sp>
        <p:nvSpPr>
          <p:cNvPr id="2" name="TextBox 1">
            <a:extLst>
              <a:ext uri="{FF2B5EF4-FFF2-40B4-BE49-F238E27FC236}">
                <a16:creationId xmlns:a16="http://schemas.microsoft.com/office/drawing/2014/main" id="{01F25B94-1390-4446-AAF0-241C00272527}"/>
              </a:ext>
            </a:extLst>
          </p:cNvPr>
          <p:cNvSpPr txBox="1"/>
          <p:nvPr/>
        </p:nvSpPr>
        <p:spPr>
          <a:xfrm>
            <a:off x="1295400" y="152400"/>
            <a:ext cx="6400800" cy="1446550"/>
          </a:xfrm>
          <a:prstGeom prst="rect">
            <a:avLst/>
          </a:prstGeom>
          <a:solidFill>
            <a:schemeClr val="accent4">
              <a:lumMod val="20000"/>
              <a:lumOff val="80000"/>
            </a:schemeClr>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a:ln/>
                <a:solidFill>
                  <a:schemeClr val="accent3"/>
                </a:solidFill>
                <a:latin typeface="+mn-lt"/>
                <a:cs typeface="Arial" pitchFamily="34" charset="0"/>
              </a:rPr>
              <a:t>A Virtual Inventors Fair, Again!</a:t>
            </a:r>
          </a:p>
        </p:txBody>
      </p:sp>
      <p:sp>
        <p:nvSpPr>
          <p:cNvPr id="5" name="TextBox 4"/>
          <p:cNvSpPr txBox="1"/>
          <p:nvPr/>
        </p:nvSpPr>
        <p:spPr>
          <a:xfrm>
            <a:off x="381000" y="5943600"/>
            <a:ext cx="8534400" cy="400110"/>
          </a:xfrm>
          <a:prstGeom prst="rect">
            <a:avLst/>
          </a:prstGeom>
          <a:noFill/>
        </p:spPr>
        <p:txBody>
          <a:bodyPr wrap="square" rtlCol="0">
            <a:spAutoFit/>
          </a:bodyPr>
          <a:lstStyle/>
          <a:p>
            <a:r>
              <a:rPr lang="en-US" sz="2000" b="1" dirty="0">
                <a:hlinkClick r:id="rId3"/>
              </a:rPr>
              <a:t>https://fl-rif.zfairs.com/?f=3d80efb7-e4a8-4439-9360-d98dd093782f</a:t>
            </a:r>
            <a:r>
              <a:rPr lang="en-US" sz="2000" b="1" dirty="0"/>
              <a:t> </a:t>
            </a:r>
          </a:p>
        </p:txBody>
      </p:sp>
      <p:sp>
        <p:nvSpPr>
          <p:cNvPr id="6" name="TextBox 5">
            <a:extLst>
              <a:ext uri="{FF2B5EF4-FFF2-40B4-BE49-F238E27FC236}">
                <a16:creationId xmlns:a16="http://schemas.microsoft.com/office/drawing/2014/main" id="{03018F31-D4A0-5641-8748-95B1C98E982F}"/>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327324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D500-A86D-4572-8C12-11187D72B113}"/>
              </a:ext>
            </a:extLst>
          </p:cNvPr>
          <p:cNvSpPr>
            <a:spLocks noGrp="1"/>
          </p:cNvSpPr>
          <p:nvPr>
            <p:ph type="title"/>
          </p:nvPr>
        </p:nvSpPr>
        <p:spPr>
          <a:xfrm>
            <a:off x="457200" y="274638"/>
            <a:ext cx="7467600" cy="258762"/>
          </a:xfrm>
        </p:spPr>
        <p:txBody>
          <a:bodyPr>
            <a:normAutofit fontScale="90000"/>
          </a:bodyPr>
          <a:lstStyle/>
          <a:p>
            <a:r>
              <a:rPr lang="en-US" dirty="0"/>
              <a:t>Invention Process Overview </a:t>
            </a:r>
          </a:p>
        </p:txBody>
      </p:sp>
      <p:pic>
        <p:nvPicPr>
          <p:cNvPr id="4" name="Content Placeholder 3">
            <a:extLst>
              <a:ext uri="{FF2B5EF4-FFF2-40B4-BE49-F238E27FC236}">
                <a16:creationId xmlns:a16="http://schemas.microsoft.com/office/drawing/2014/main" id="{6BB1AEA7-7606-4301-A0D3-9A0D709463B5}"/>
              </a:ext>
            </a:extLst>
          </p:cNvPr>
          <p:cNvPicPr>
            <a:picLocks noGrp="1"/>
          </p:cNvPicPr>
          <p:nvPr>
            <p:ph sz="quarter" idx="1"/>
          </p:nvPr>
        </p:nvPicPr>
        <p:blipFill rotWithShape="1">
          <a:blip r:embed="rId2" cstate="print"/>
          <a:srcRect l="6106" r="8369"/>
          <a:stretch/>
        </p:blipFill>
        <p:spPr bwMode="auto">
          <a:xfrm>
            <a:off x="457200" y="705728"/>
            <a:ext cx="1947325" cy="5897563"/>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ve="http://schemas.openxmlformats.org/markup-compatibility/2006" xmlns:lc="http://schemas.openxmlformats.org/drawingml/2006/lockedCanvas"/>
            </a:ext>
          </a:extLst>
        </p:spPr>
      </p:pic>
      <p:sp>
        <p:nvSpPr>
          <p:cNvPr id="6" name="Rectangle 5">
            <a:extLst>
              <a:ext uri="{FF2B5EF4-FFF2-40B4-BE49-F238E27FC236}">
                <a16:creationId xmlns:a16="http://schemas.microsoft.com/office/drawing/2014/main" id="{9CF33480-2515-4ED4-83B3-4093ACCA945C}"/>
              </a:ext>
            </a:extLst>
          </p:cNvPr>
          <p:cNvSpPr/>
          <p:nvPr/>
        </p:nvSpPr>
        <p:spPr>
          <a:xfrm>
            <a:off x="2514600" y="705728"/>
            <a:ext cx="4572000" cy="6001002"/>
          </a:xfrm>
          <a:prstGeom prst="rect">
            <a:avLst/>
          </a:prstGeom>
        </p:spPr>
        <p:txBody>
          <a:bodyPr>
            <a:spAutoFit/>
          </a:bodyPr>
          <a:lstStyle/>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Identifying </a:t>
            </a:r>
            <a:r>
              <a:rPr lang="en-US" sz="1100" dirty="0">
                <a:latin typeface="Calibri" panose="020F0502020204030204" pitchFamily="34" charset="0"/>
                <a:ea typeface="Calibri" panose="020F0502020204030204" pitchFamily="34" charset="0"/>
                <a:cs typeface="Times New Roman" panose="02020603050405020304" pitchFamily="18" charset="0"/>
              </a:rPr>
              <a:t>a problem is when you brainstorm and use research to discover problems and who might have these problems. You might uncover these problems at home, at your school, with your sports or games, listening to the news or somewhere else entirely.</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b="1" dirty="0">
                <a:latin typeface="Calibri" panose="020F0502020204030204" pitchFamily="34" charset="0"/>
                <a:ea typeface="Calibri" panose="020F0502020204030204" pitchFamily="34" charset="0"/>
                <a:cs typeface="Times New Roman" panose="02020603050405020304" pitchFamily="18" charset="0"/>
              </a:rPr>
              <a:t>Understanding</a:t>
            </a:r>
            <a:r>
              <a:rPr lang="en-US" sz="1100" dirty="0">
                <a:latin typeface="Calibri" panose="020F0502020204030204" pitchFamily="34" charset="0"/>
                <a:ea typeface="Calibri" panose="020F0502020204030204" pitchFamily="34" charset="0"/>
                <a:cs typeface="Times New Roman" panose="02020603050405020304" pitchFamily="18" charset="0"/>
              </a:rPr>
              <a:t> a problem is when you know what is causing the problem and exactly what you want to happen when the problem is solved. The better you understand the problem, the better your solution will be.</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Ideating </a:t>
            </a:r>
            <a:r>
              <a:rPr lang="en-US" sz="1100" dirty="0">
                <a:latin typeface="Calibri" panose="020F0502020204030204" pitchFamily="34" charset="0"/>
                <a:ea typeface="Calibri" panose="020F0502020204030204" pitchFamily="34" charset="0"/>
                <a:cs typeface="Times New Roman" panose="02020603050405020304" pitchFamily="18" charset="0"/>
              </a:rPr>
              <a:t>means thinking about the problem, brainstorming and researching different ideas and options to solve the problem.</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Designing</a:t>
            </a:r>
            <a:r>
              <a:rPr lang="en-US" sz="1100" dirty="0">
                <a:latin typeface="Calibri" panose="020F0502020204030204" pitchFamily="34" charset="0"/>
                <a:ea typeface="Calibri" panose="020F0502020204030204" pitchFamily="34" charset="0"/>
                <a:cs typeface="Times New Roman" panose="02020603050405020304" pitchFamily="18" charset="0"/>
              </a:rPr>
              <a:t> is when you decide what your invention solution will be made of, what it will look like and how it will work.</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Building</a:t>
            </a:r>
            <a:r>
              <a:rPr lang="en-US" sz="1100" dirty="0">
                <a:latin typeface="Calibri" panose="020F0502020204030204" pitchFamily="34" charset="0"/>
                <a:ea typeface="Calibri" panose="020F0502020204030204" pitchFamily="34" charset="0"/>
                <a:cs typeface="Times New Roman" panose="02020603050405020304" pitchFamily="18" charset="0"/>
              </a:rPr>
              <a:t> is when you assemble your invention together based on your solution design using the materials and the process you have decided to use.</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When </a:t>
            </a:r>
            <a:r>
              <a:rPr lang="en-US" sz="1100" b="1" dirty="0">
                <a:latin typeface="Calibri" panose="020F0502020204030204" pitchFamily="34" charset="0"/>
                <a:ea typeface="Calibri" panose="020F0502020204030204" pitchFamily="34" charset="0"/>
                <a:cs typeface="Times New Roman" panose="02020603050405020304" pitchFamily="18" charset="0"/>
              </a:rPr>
              <a:t>Testing</a:t>
            </a:r>
            <a:r>
              <a:rPr lang="en-US" sz="1100" dirty="0">
                <a:latin typeface="Calibri" panose="020F0502020204030204" pitchFamily="34" charset="0"/>
                <a:ea typeface="Calibri" panose="020F0502020204030204" pitchFamily="34" charset="0"/>
                <a:cs typeface="Times New Roman" panose="02020603050405020304" pitchFamily="18" charset="0"/>
              </a:rPr>
              <a:t> your solution, you will find what works and what doesn’t. You will modify or change your design, then build in those new changes, and test the changes. The testing also includes an an</a:t>
            </a:r>
            <a:r>
              <a:rPr lang="en-US" sz="1100" b="1" dirty="0">
                <a:latin typeface="Calibri" panose="020F0502020204030204" pitchFamily="34" charset="0"/>
                <a:ea typeface="Calibri" panose="020F0502020204030204" pitchFamily="34" charset="0"/>
                <a:cs typeface="Times New Roman" panose="02020603050405020304" pitchFamily="18" charset="0"/>
              </a:rPr>
              <a:t>a</a:t>
            </a:r>
            <a:r>
              <a:rPr lang="en-US" sz="1100" dirty="0">
                <a:latin typeface="Calibri" panose="020F0502020204030204" pitchFamily="34" charset="0"/>
                <a:ea typeface="Calibri" panose="020F0502020204030204" pitchFamily="34" charset="0"/>
                <a:cs typeface="Times New Roman" panose="02020603050405020304" pitchFamily="18" charset="0"/>
              </a:rPr>
              <a:t>lysis of the Pros and Cons of the invention, its impact on society and the environment, its marketability and social value. You keep repeating this process until your invention or prototype works and works well.</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Communicating</a:t>
            </a:r>
            <a:r>
              <a:rPr lang="en-US" sz="1100" dirty="0">
                <a:latin typeface="Calibri" panose="020F0502020204030204" pitchFamily="34" charset="0"/>
                <a:ea typeface="Calibri" panose="020F0502020204030204" pitchFamily="34" charset="0"/>
                <a:cs typeface="Times New Roman" panose="02020603050405020304" pitchFamily="18" charset="0"/>
              </a:rPr>
              <a:t> is when you explain the problem and your research, how your invention solution solves the problem, who might use your invention, your process in creating this invention, and how you might make it even	 better.</a:t>
            </a:r>
          </a:p>
        </p:txBody>
      </p:sp>
      <p:sp>
        <p:nvSpPr>
          <p:cNvPr id="7" name="TextBox 6">
            <a:extLst>
              <a:ext uri="{FF2B5EF4-FFF2-40B4-BE49-F238E27FC236}">
                <a16:creationId xmlns:a16="http://schemas.microsoft.com/office/drawing/2014/main" id="{3685CAFD-45B9-8748-A8C8-8512EB736931}"/>
              </a:ext>
            </a:extLst>
          </p:cNvPr>
          <p:cNvSpPr txBox="1"/>
          <p:nvPr/>
        </p:nvSpPr>
        <p:spPr>
          <a:xfrm>
            <a:off x="7248974" y="5105400"/>
            <a:ext cx="1454244" cy="1415772"/>
          </a:xfrm>
          <a:prstGeom prst="rect">
            <a:avLst/>
          </a:prstGeom>
          <a:noFill/>
        </p:spPr>
        <p:txBody>
          <a:bodyPr wrap="none" rtlCol="0">
            <a:spAutoFit/>
          </a:bodyPr>
          <a:lstStyle/>
          <a:p>
            <a:r>
              <a:rPr lang="en-US" sz="1400" dirty="0"/>
              <a:t>Source:</a:t>
            </a:r>
          </a:p>
          <a:p>
            <a:r>
              <a:rPr lang="en-US" dirty="0"/>
              <a:t>Henry Ford</a:t>
            </a:r>
          </a:p>
          <a:p>
            <a:r>
              <a:rPr lang="en-US" b="1" dirty="0"/>
              <a:t>Invention </a:t>
            </a:r>
          </a:p>
          <a:p>
            <a:r>
              <a:rPr lang="en-US" b="1" dirty="0"/>
              <a:t>Convention</a:t>
            </a:r>
          </a:p>
          <a:p>
            <a:r>
              <a:rPr lang="en-US" b="1" dirty="0"/>
              <a:t>Worldwide</a:t>
            </a:r>
          </a:p>
        </p:txBody>
      </p:sp>
      <p:sp>
        <p:nvSpPr>
          <p:cNvPr id="8" name="TextBox 7">
            <a:extLst>
              <a:ext uri="{FF2B5EF4-FFF2-40B4-BE49-F238E27FC236}">
                <a16:creationId xmlns:a16="http://schemas.microsoft.com/office/drawing/2014/main" id="{2E7C30BA-89AB-B449-8BCE-D655E0155851}"/>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752063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52400"/>
            <a:ext cx="7467600" cy="1828800"/>
          </a:xfrm>
          <a:solidFill>
            <a:schemeClr val="accent1">
              <a:lumMod val="60000"/>
              <a:lumOff val="40000"/>
            </a:schemeClr>
          </a:solidFill>
        </p:spPr>
        <p:txBody>
          <a:bodyPr>
            <a:normAutofit fontScale="90000"/>
          </a:bodyPr>
          <a:lstStyle/>
          <a:p>
            <a:pPr algn="ctr"/>
            <a:br>
              <a:rPr lang="en-US" sz="1000" dirty="0">
                <a:effectLst>
                  <a:outerShdw blurRad="50800" dist="38100" algn="l" rotWithShape="0">
                    <a:prstClr val="black">
                      <a:alpha val="40000"/>
                    </a:prstClr>
                  </a:outerShdw>
                </a:effectLst>
              </a:rPr>
            </a:br>
            <a:br>
              <a:rPr lang="en-US" sz="1000" dirty="0">
                <a:effectLst>
                  <a:outerShdw blurRad="50800" dist="38100" algn="l" rotWithShape="0">
                    <a:prstClr val="black">
                      <a:alpha val="40000"/>
                    </a:prstClr>
                  </a:outerShdw>
                </a:effectLst>
              </a:rPr>
            </a:br>
            <a:br>
              <a:rPr lang="en-US" sz="1000" dirty="0">
                <a:effectLst>
                  <a:outerShdw blurRad="50800" dist="38100" algn="l" rotWithShape="0">
                    <a:prstClr val="black">
                      <a:alpha val="40000"/>
                    </a:prstClr>
                  </a:outerShdw>
                </a:effectLst>
              </a:rPr>
            </a:br>
            <a:br>
              <a:rPr lang="en-US" sz="1000" dirty="0">
                <a:effectLst>
                  <a:outerShdw blurRad="50800" dist="38100" algn="l" rotWithShape="0">
                    <a:prstClr val="black">
                      <a:alpha val="40000"/>
                    </a:prstClr>
                  </a:outerShdw>
                </a:effectLst>
              </a:rPr>
            </a:br>
            <a:br>
              <a:rPr lang="en-US" sz="1000" dirty="0">
                <a:effectLst>
                  <a:outerShdw blurRad="50800" dist="38100" algn="l" rotWithShape="0">
                    <a:prstClr val="black">
                      <a:alpha val="40000"/>
                    </a:prstClr>
                  </a:outerShdw>
                </a:effectLst>
              </a:rPr>
            </a:br>
            <a:r>
              <a:rPr lang="en-US" sz="6000" b="0" dirty="0">
                <a:solidFill>
                  <a:schemeClr val="tx1"/>
                </a:solidFill>
                <a:effectLst/>
              </a:rPr>
              <a:t>Inventor’s Log</a:t>
            </a:r>
            <a:br>
              <a:rPr lang="en-US" sz="6000" b="0" dirty="0">
                <a:solidFill>
                  <a:schemeClr val="tx1"/>
                </a:solidFill>
                <a:effectLst/>
              </a:rPr>
            </a:br>
            <a:r>
              <a:rPr lang="en-US" sz="2000" dirty="0">
                <a:solidFill>
                  <a:schemeClr val="tx1"/>
                </a:solidFill>
                <a:effectLst/>
              </a:rPr>
              <a:t>Additional Templates available from </a:t>
            </a:r>
            <a:br>
              <a:rPr lang="en-US" sz="2000" dirty="0">
                <a:solidFill>
                  <a:schemeClr val="tx1"/>
                </a:solidFill>
                <a:effectLst/>
              </a:rPr>
            </a:br>
            <a:r>
              <a:rPr lang="en-US" sz="2000" dirty="0">
                <a:solidFill>
                  <a:schemeClr val="tx1"/>
                </a:solidFill>
                <a:effectLst/>
              </a:rPr>
              <a:t>the National or member affiliates.</a:t>
            </a:r>
            <a:br>
              <a:rPr lang="en-US" sz="2000" dirty="0">
                <a:solidFill>
                  <a:schemeClr val="tx1"/>
                </a:solidFill>
                <a:effectLst/>
              </a:rPr>
            </a:br>
            <a:r>
              <a:rPr lang="en-US" sz="2000" dirty="0">
                <a:solidFill>
                  <a:schemeClr val="tx1"/>
                </a:solidFill>
                <a:effectLst/>
              </a:rPr>
              <a:t>Connecticut affiliate has a log in </a:t>
            </a:r>
            <a:r>
              <a:rPr lang="en-US" sz="2000" dirty="0" err="1">
                <a:solidFill>
                  <a:schemeClr val="tx1"/>
                </a:solidFill>
                <a:effectLst/>
              </a:rPr>
              <a:t>espanol</a:t>
            </a:r>
            <a:r>
              <a:rPr lang="en-US" sz="2000" dirty="0">
                <a:solidFill>
                  <a:schemeClr val="tx1"/>
                </a:solidFill>
                <a:effectLst/>
              </a:rPr>
              <a:t> !</a:t>
            </a:r>
            <a:br>
              <a:rPr lang="en-US" sz="2000" b="0" dirty="0">
                <a:solidFill>
                  <a:schemeClr val="tx1"/>
                </a:solidFill>
                <a:effectLst/>
              </a:rPr>
            </a:br>
            <a:endParaRPr lang="en-US" sz="6000" b="0" dirty="0">
              <a:ln>
                <a:solidFill>
                  <a:schemeClr val="tx1"/>
                </a:solidFill>
              </a:ln>
              <a:solidFill>
                <a:schemeClr val="accent3">
                  <a:lumMod val="75000"/>
                </a:schemeClr>
              </a:solidFill>
              <a:effectLst>
                <a:outerShdw blurRad="50800" dist="38100" algn="l" rotWithShape="0">
                  <a:prstClr val="black">
                    <a:alpha val="40000"/>
                  </a:prstClr>
                </a:outerShdw>
              </a:effectLst>
            </a:endParaRPr>
          </a:p>
        </p:txBody>
      </p:sp>
      <p:pic>
        <p:nvPicPr>
          <p:cNvPr id="14338" name="Picture 2"/>
          <p:cNvPicPr>
            <a:picLocks noChangeAspect="1" noChangeArrowheads="1"/>
          </p:cNvPicPr>
          <p:nvPr/>
        </p:nvPicPr>
        <p:blipFill>
          <a:blip r:embed="rId2" cstate="print"/>
          <a:srcRect/>
          <a:stretch>
            <a:fillRect/>
          </a:stretch>
        </p:blipFill>
        <p:spPr bwMode="auto">
          <a:xfrm>
            <a:off x="762000" y="2514600"/>
            <a:ext cx="2133600" cy="2930853"/>
          </a:xfrm>
          <a:prstGeom prst="rect">
            <a:avLst/>
          </a:prstGeom>
          <a:noFill/>
          <a:ln w="9525">
            <a:solidFill>
              <a:srgbClr val="0070C0"/>
            </a:solid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791200" y="2514600"/>
            <a:ext cx="2133600" cy="2824334"/>
          </a:xfrm>
          <a:prstGeom prst="rect">
            <a:avLst/>
          </a:prstGeom>
          <a:noFill/>
          <a:ln w="9525">
            <a:solidFill>
              <a:srgbClr val="0070C0"/>
            </a:solidFill>
            <a:miter lim="800000"/>
            <a:headEnd/>
            <a:tailEnd/>
          </a:ln>
        </p:spPr>
      </p:pic>
      <p:sp>
        <p:nvSpPr>
          <p:cNvPr id="7" name="TextBox 6"/>
          <p:cNvSpPr txBox="1"/>
          <p:nvPr/>
        </p:nvSpPr>
        <p:spPr>
          <a:xfrm>
            <a:off x="1524000" y="5727870"/>
            <a:ext cx="5779146" cy="523220"/>
          </a:xfrm>
          <a:prstGeom prst="rect">
            <a:avLst/>
          </a:prstGeom>
          <a:noFill/>
        </p:spPr>
        <p:txBody>
          <a:bodyPr wrap="none" rtlCol="0">
            <a:spAutoFit/>
          </a:bodyPr>
          <a:lstStyle/>
          <a:p>
            <a:r>
              <a:rPr lang="en-US" sz="2800" dirty="0"/>
              <a:t>K-3                                           4-12</a:t>
            </a:r>
          </a:p>
        </p:txBody>
      </p:sp>
      <p:sp>
        <p:nvSpPr>
          <p:cNvPr id="2" name="TextBox 1">
            <a:extLst>
              <a:ext uri="{FF2B5EF4-FFF2-40B4-BE49-F238E27FC236}">
                <a16:creationId xmlns:a16="http://schemas.microsoft.com/office/drawing/2014/main" id="{4D1AA834-A73F-154C-906F-CEAE04E8D1F8}"/>
              </a:ext>
            </a:extLst>
          </p:cNvPr>
          <p:cNvSpPr txBox="1"/>
          <p:nvPr/>
        </p:nvSpPr>
        <p:spPr>
          <a:xfrm>
            <a:off x="3238500" y="2494547"/>
            <a:ext cx="2209800" cy="3693319"/>
          </a:xfrm>
          <a:prstGeom prst="rect">
            <a:avLst/>
          </a:prstGeom>
          <a:noFill/>
        </p:spPr>
        <p:txBody>
          <a:bodyPr wrap="square" rtlCol="0">
            <a:spAutoFit/>
          </a:bodyPr>
          <a:lstStyle/>
          <a:p>
            <a:r>
              <a:rPr lang="en-US" dirty="0"/>
              <a:t>Select a logbook from the affiliate resources provided. </a:t>
            </a:r>
          </a:p>
          <a:p>
            <a:endParaRPr lang="en-US" dirty="0"/>
          </a:p>
          <a:p>
            <a:r>
              <a:rPr lang="en-US" dirty="0"/>
              <a:t>The teacher must sign off on the problem solution and on completion. </a:t>
            </a:r>
          </a:p>
          <a:p>
            <a:endParaRPr lang="en-US" dirty="0"/>
          </a:p>
          <a:p>
            <a:r>
              <a:rPr lang="en-US" dirty="0"/>
              <a:t>Parent/Guardian signature required for permission to compete.</a:t>
            </a:r>
          </a:p>
        </p:txBody>
      </p:sp>
      <p:sp>
        <p:nvSpPr>
          <p:cNvPr id="8" name="Rectangle 7"/>
          <p:cNvSpPr/>
          <p:nvPr/>
        </p:nvSpPr>
        <p:spPr>
          <a:xfrm>
            <a:off x="2133600" y="6096000"/>
            <a:ext cx="4301177" cy="369332"/>
          </a:xfrm>
          <a:prstGeom prst="rect">
            <a:avLst/>
          </a:prstGeom>
        </p:spPr>
        <p:txBody>
          <a:bodyPr wrap="square">
            <a:spAutoFit/>
          </a:bodyPr>
          <a:lstStyle/>
          <a:p>
            <a:pPr algn="ctr"/>
            <a:r>
              <a:rPr lang="en-US" dirty="0">
                <a:hlinkClick r:id="rId4">
                  <a:extLst>
                    <a:ext uri="{A12FA001-AC4F-418D-AE19-62706E023703}">
                      <ahyp:hlinkClr xmlns:ahyp="http://schemas.microsoft.com/office/drawing/2018/hyperlinkcolor" val="tx"/>
                    </a:ext>
                  </a:extLst>
                </a:hlinkClick>
              </a:rPr>
              <a:t>https://inhub.thehenryford.org/icw/home</a:t>
            </a:r>
            <a:r>
              <a:rPr lang="en-US" dirty="0"/>
              <a:t> </a:t>
            </a:r>
          </a:p>
        </p:txBody>
      </p:sp>
      <p:sp>
        <p:nvSpPr>
          <p:cNvPr id="10" name="Rectangle 9"/>
          <p:cNvSpPr/>
          <p:nvPr/>
        </p:nvSpPr>
        <p:spPr>
          <a:xfrm>
            <a:off x="2819400" y="1981200"/>
            <a:ext cx="3070136" cy="369332"/>
          </a:xfrm>
          <a:prstGeom prst="rect">
            <a:avLst/>
          </a:prstGeom>
        </p:spPr>
        <p:txBody>
          <a:bodyPr wrap="none">
            <a:spAutoFit/>
          </a:bodyPr>
          <a:lstStyle/>
          <a:p>
            <a:r>
              <a:rPr lang="en-US" dirty="0">
                <a:hlinkClick r:id="rId5"/>
              </a:rPr>
              <a:t>https://www.edisonfairs.org</a:t>
            </a:r>
            <a:r>
              <a:rPr lang="en-US" dirty="0"/>
              <a:t>  </a:t>
            </a:r>
          </a:p>
        </p:txBody>
      </p:sp>
      <p:sp>
        <p:nvSpPr>
          <p:cNvPr id="11" name="Rectangle 10"/>
          <p:cNvSpPr/>
          <p:nvPr/>
        </p:nvSpPr>
        <p:spPr>
          <a:xfrm>
            <a:off x="2438400" y="6488668"/>
            <a:ext cx="3813865" cy="369332"/>
          </a:xfrm>
          <a:prstGeom prst="rect">
            <a:avLst/>
          </a:prstGeom>
        </p:spPr>
        <p:txBody>
          <a:bodyPr wrap="none">
            <a:spAutoFit/>
          </a:bodyPr>
          <a:lstStyle/>
          <a:p>
            <a:pPr marL="0" indent="0">
              <a:buNone/>
            </a:pPr>
            <a:r>
              <a:rPr lang="en-US" dirty="0">
                <a:latin typeface="Arial"/>
                <a:cs typeface="Arial"/>
                <a:hlinkClick r:id="rId6"/>
              </a:rPr>
              <a:t>https://inventionconvention.org/CT/</a:t>
            </a:r>
            <a:r>
              <a:rPr lang="en-US" dirty="0">
                <a:latin typeface="Arial"/>
                <a:cs typeface="Arial"/>
              </a:rPr>
              <a:t> </a:t>
            </a:r>
          </a:p>
        </p:txBody>
      </p:sp>
      <p:sp>
        <p:nvSpPr>
          <p:cNvPr id="12" name="TextBox 11"/>
          <p:cNvSpPr txBox="1"/>
          <p:nvPr/>
        </p:nvSpPr>
        <p:spPr>
          <a:xfrm>
            <a:off x="6477000" y="6477000"/>
            <a:ext cx="1752600" cy="369332"/>
          </a:xfrm>
          <a:prstGeom prst="rect">
            <a:avLst/>
          </a:prstGeom>
          <a:noFill/>
        </p:spPr>
        <p:txBody>
          <a:bodyPr wrap="square" rtlCol="0">
            <a:spAutoFit/>
          </a:bodyPr>
          <a:lstStyle/>
          <a:p>
            <a:r>
              <a:rPr lang="en-US" dirty="0"/>
              <a:t>        </a:t>
            </a:r>
            <a:r>
              <a:rPr lang="en-US" dirty="0" err="1"/>
              <a:t>espanol</a:t>
            </a:r>
            <a:endParaRPr lang="en-US" dirty="0"/>
          </a:p>
        </p:txBody>
      </p:sp>
      <p:cxnSp>
        <p:nvCxnSpPr>
          <p:cNvPr id="14" name="Straight Arrow Connector 13"/>
          <p:cNvCxnSpPr/>
          <p:nvPr/>
        </p:nvCxnSpPr>
        <p:spPr>
          <a:xfrm>
            <a:off x="6324600" y="6629400"/>
            <a:ext cx="609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B9F997-24A3-3F49-BCAE-539C2AA24522}"/>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44493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a:ln/>
                <a:solidFill>
                  <a:schemeClr val="accent3"/>
                </a:solidFill>
                <a:effectLst/>
              </a:rPr>
              <a:t>Logbook Tips</a:t>
            </a:r>
          </a:p>
        </p:txBody>
      </p:sp>
      <p:sp>
        <p:nvSpPr>
          <p:cNvPr id="3" name="Content Placeholder 2"/>
          <p:cNvSpPr>
            <a:spLocks noGrp="1"/>
          </p:cNvSpPr>
          <p:nvPr>
            <p:ph idx="1"/>
          </p:nvPr>
        </p:nvSpPr>
        <p:spPr/>
        <p:txBody>
          <a:bodyPr>
            <a:normAutofit/>
          </a:bodyPr>
          <a:lstStyle/>
          <a:p>
            <a:pPr marL="0" indent="0">
              <a:buNone/>
            </a:pPr>
            <a:endParaRPr lang="en-US" sz="2000" b="1" dirty="0"/>
          </a:p>
          <a:p>
            <a:pPr marL="0" indent="0">
              <a:buNone/>
            </a:pPr>
            <a:r>
              <a:rPr lang="en-US" sz="2400" b="1" dirty="0"/>
              <a:t>All Student </a:t>
            </a:r>
            <a:r>
              <a:rPr lang="en-US" sz="2400" dirty="0"/>
              <a:t>Inventors Logbooks should  clearly distinguish student entries and illustrations from the teaching information in the Guide. </a:t>
            </a:r>
          </a:p>
          <a:p>
            <a:pPr marL="0" indent="0">
              <a:buNone/>
            </a:pPr>
            <a:endParaRPr lang="en-US" sz="2400" dirty="0"/>
          </a:p>
          <a:p>
            <a:pPr marL="0" indent="0">
              <a:buNone/>
            </a:pPr>
            <a:r>
              <a:rPr lang="en-US" sz="2400" b="1" dirty="0"/>
              <a:t>Older students </a:t>
            </a:r>
            <a:r>
              <a:rPr lang="en-US" sz="2400" dirty="0"/>
              <a:t>may create their final logbook without including the logbook teaching guides.</a:t>
            </a:r>
          </a:p>
          <a:p>
            <a:pPr marL="0" indent="0">
              <a:buNone/>
            </a:pPr>
            <a:endParaRPr lang="en-US" sz="2400" dirty="0"/>
          </a:p>
          <a:p>
            <a:pPr marL="0" indent="0">
              <a:buNone/>
            </a:pPr>
            <a:r>
              <a:rPr lang="en-US" sz="2400" b="1" dirty="0"/>
              <a:t>Younger students </a:t>
            </a:r>
            <a:r>
              <a:rPr lang="en-US" sz="2400" dirty="0"/>
              <a:t>are not expected to provide the same depth of information or research as older more knowledgeable and experienced students.  </a:t>
            </a:r>
          </a:p>
          <a:p>
            <a:pPr marL="0" indent="0">
              <a:buNone/>
            </a:pPr>
            <a:endParaRPr lang="en-US" dirty="0"/>
          </a:p>
          <a:p>
            <a:pPr marL="0" indent="0">
              <a:buNone/>
            </a:pPr>
            <a:endParaRPr lang="en-US" sz="2000" dirty="0"/>
          </a:p>
          <a:p>
            <a:pPr marL="0" indent="0">
              <a:buNone/>
            </a:pPr>
            <a:endParaRPr lang="en-US" dirty="0"/>
          </a:p>
        </p:txBody>
      </p:sp>
      <p:sp>
        <p:nvSpPr>
          <p:cNvPr id="4" name="TextBox 3">
            <a:extLst>
              <a:ext uri="{FF2B5EF4-FFF2-40B4-BE49-F238E27FC236}">
                <a16:creationId xmlns:a16="http://schemas.microsoft.com/office/drawing/2014/main" id="{8E9BA649-6BC7-CE4E-B585-AE395FF68BC2}"/>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68247704"/>
      </p:ext>
    </p:extLst>
  </p:cSld>
  <p:clrMapOvr>
    <a:masterClrMapping/>
  </p:clrMapOvr>
  <mc:AlternateContent xmlns:mc="http://schemas.openxmlformats.org/markup-compatibility/2006" xmlns:p14="http://schemas.microsoft.com/office/powerpoint/2010/main">
    <mc:Choice Requires="p14">
      <p:transition spd="slow" p14:dur="2000" advTm="69799"/>
    </mc:Choice>
    <mc:Fallback xmlns="">
      <p:transition spd="slow" advTm="6979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a:ln/>
                <a:solidFill>
                  <a:schemeClr val="accent3"/>
                </a:solidFill>
                <a:effectLst/>
              </a:rPr>
              <a:t>Logbook Tips</a:t>
            </a:r>
          </a:p>
        </p:txBody>
      </p:sp>
      <p:sp>
        <p:nvSpPr>
          <p:cNvPr id="3" name="Content Placeholder 2"/>
          <p:cNvSpPr>
            <a:spLocks noGrp="1"/>
          </p:cNvSpPr>
          <p:nvPr>
            <p:ph idx="1"/>
          </p:nvPr>
        </p:nvSpPr>
        <p:spPr>
          <a:xfrm>
            <a:off x="304800" y="838200"/>
            <a:ext cx="8229600" cy="5638800"/>
          </a:xfrm>
        </p:spPr>
        <p:txBody>
          <a:bodyPr>
            <a:normAutofit fontScale="25000" lnSpcReduction="20000"/>
          </a:bodyPr>
          <a:lstStyle/>
          <a:p>
            <a:pPr marL="0" indent="0">
              <a:buNone/>
            </a:pPr>
            <a:endParaRPr lang="en-US" sz="3200" b="1" u="sng" dirty="0"/>
          </a:p>
          <a:p>
            <a:pPr marL="0" indent="0" algn="ctr">
              <a:buNone/>
            </a:pPr>
            <a:endParaRPr lang="en-US" sz="6400" b="1" u="sng" dirty="0">
              <a:solidFill>
                <a:srgbClr val="C00000"/>
              </a:solidFill>
            </a:endParaRPr>
          </a:p>
          <a:p>
            <a:pPr marL="0" indent="0" algn="ctr">
              <a:buNone/>
            </a:pPr>
            <a:r>
              <a:rPr lang="en-US" sz="9600" b="1" u="sng" dirty="0">
                <a:solidFill>
                  <a:srgbClr val="C00000"/>
                </a:solidFill>
              </a:rPr>
              <a:t>NEW RECOMMENDATIONS </a:t>
            </a:r>
            <a:endParaRPr lang="en-US" sz="9600" b="1" dirty="0"/>
          </a:p>
          <a:p>
            <a:pPr marL="0" indent="0">
              <a:buNone/>
            </a:pPr>
            <a:endParaRPr lang="en-US" sz="9600" b="1" dirty="0"/>
          </a:p>
          <a:p>
            <a:pPr marL="0" indent="0">
              <a:buNone/>
            </a:pPr>
            <a:endParaRPr lang="en-US" sz="9600" b="1" dirty="0"/>
          </a:p>
          <a:p>
            <a:pPr marL="0" indent="0">
              <a:buNone/>
            </a:pPr>
            <a:r>
              <a:rPr lang="en-US" sz="9600" b="1" dirty="0"/>
              <a:t>Summary-Abstract</a:t>
            </a:r>
            <a:r>
              <a:rPr lang="en-US" sz="9600" dirty="0"/>
              <a:t>. </a:t>
            </a:r>
          </a:p>
          <a:p>
            <a:pPr marL="0" indent="0">
              <a:buNone/>
            </a:pPr>
            <a:r>
              <a:rPr lang="en-US" sz="9600" dirty="0"/>
              <a:t>Summarize the essential points of the invention.</a:t>
            </a:r>
          </a:p>
          <a:p>
            <a:pPr marL="0" indent="0">
              <a:buNone/>
            </a:pPr>
            <a:r>
              <a:rPr lang="en-US" sz="9600" dirty="0"/>
              <a:t>This will become the first page of the logbook. </a:t>
            </a:r>
          </a:p>
          <a:p>
            <a:pPr marL="0" indent="0">
              <a:buNone/>
            </a:pPr>
            <a:endParaRPr lang="en-US" sz="9600" dirty="0"/>
          </a:p>
          <a:p>
            <a:pPr marL="0" indent="0">
              <a:buNone/>
            </a:pPr>
            <a:endParaRPr lang="en-US" sz="9600" b="1" dirty="0"/>
          </a:p>
          <a:p>
            <a:pPr marL="0" indent="0">
              <a:buNone/>
            </a:pPr>
            <a:r>
              <a:rPr lang="en-US" sz="9600" b="1" dirty="0"/>
              <a:t>Logbook</a:t>
            </a:r>
            <a:r>
              <a:rPr lang="en-US" sz="9600" dirty="0"/>
              <a:t> </a:t>
            </a:r>
            <a:r>
              <a:rPr lang="en-US" sz="9600" b="1" dirty="0"/>
              <a:t>Preparation</a:t>
            </a:r>
            <a:r>
              <a:rPr lang="en-US" sz="9600" dirty="0"/>
              <a:t> </a:t>
            </a:r>
            <a:r>
              <a:rPr lang="en-US" sz="9600" b="1" dirty="0"/>
              <a:t>for Judging.</a:t>
            </a:r>
            <a:r>
              <a:rPr lang="en-US" sz="9600" dirty="0"/>
              <a:t> </a:t>
            </a:r>
          </a:p>
          <a:p>
            <a:pPr marL="0" indent="0">
              <a:buNone/>
            </a:pPr>
            <a:r>
              <a:rPr lang="en-US" sz="9600" dirty="0"/>
              <a:t>Look at it through the eyes of a judge and </a:t>
            </a:r>
          </a:p>
          <a:p>
            <a:pPr marL="0" indent="0">
              <a:buNone/>
            </a:pPr>
            <a:r>
              <a:rPr lang="en-US" sz="9600" dirty="0"/>
              <a:t>organize responses, data, and illustrations</a:t>
            </a:r>
          </a:p>
          <a:p>
            <a:pPr marL="0" indent="0">
              <a:buNone/>
            </a:pPr>
            <a:r>
              <a:rPr lang="en-US" sz="9600" dirty="0"/>
              <a:t>following the </a:t>
            </a:r>
            <a:r>
              <a:rPr lang="en-US" sz="11200" b="1" dirty="0">
                <a:solidFill>
                  <a:srgbClr val="FF883B"/>
                </a:solidFill>
              </a:rPr>
              <a:t>Invention Logbook Criteria</a:t>
            </a:r>
            <a:r>
              <a:rPr lang="en-US" sz="9600" b="1" dirty="0">
                <a:solidFill>
                  <a:schemeClr val="accent3">
                    <a:lumMod val="75000"/>
                  </a:schemeClr>
                </a:solidFill>
              </a:rPr>
              <a:t>.</a:t>
            </a:r>
          </a:p>
          <a:p>
            <a:pPr marL="0" indent="0">
              <a:buNone/>
            </a:pPr>
            <a:endParaRPr lang="en-US" sz="9600" dirty="0">
              <a:solidFill>
                <a:srgbClr val="FFFF00"/>
              </a:solidFill>
            </a:endParaRPr>
          </a:p>
          <a:p>
            <a:pPr marL="0" indent="0">
              <a:buNone/>
            </a:pPr>
            <a:endParaRPr lang="en-US" sz="6400" b="1" dirty="0"/>
          </a:p>
          <a:p>
            <a:pPr marL="0" indent="0">
              <a:buNone/>
            </a:pPr>
            <a:endParaRPr lang="en-US" sz="4900" dirty="0"/>
          </a:p>
          <a:p>
            <a:pPr marL="0" indent="0">
              <a:buNone/>
            </a:pPr>
            <a:r>
              <a:rPr lang="en-US" sz="4900" dirty="0"/>
              <a:t>.</a:t>
            </a:r>
          </a:p>
        </p:txBody>
      </p:sp>
      <p:sp>
        <p:nvSpPr>
          <p:cNvPr id="4" name="Down Arrow 3">
            <a:extLst>
              <a:ext uri="{FF2B5EF4-FFF2-40B4-BE49-F238E27FC236}">
                <a16:creationId xmlns:a16="http://schemas.microsoft.com/office/drawing/2014/main" id="{56637482-9BEB-AD4C-8ADD-DD212940F265}"/>
              </a:ext>
            </a:extLst>
          </p:cNvPr>
          <p:cNvSpPr/>
          <p:nvPr/>
        </p:nvSpPr>
        <p:spPr>
          <a:xfrm>
            <a:off x="4953000" y="5498592"/>
            <a:ext cx="228600" cy="978408"/>
          </a:xfrm>
          <a:prstGeom prst="downArrow">
            <a:avLst/>
          </a:prstGeom>
          <a:solidFill>
            <a:srgbClr val="FF88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FB4EC5-0908-4E4C-8B0F-1A6D5DE474F7}"/>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68247704"/>
      </p:ext>
    </p:extLst>
  </p:cSld>
  <p:clrMapOvr>
    <a:masterClrMapping/>
  </p:clrMapOvr>
  <mc:AlternateContent xmlns:mc="http://schemas.openxmlformats.org/markup-compatibility/2006" xmlns:p14="http://schemas.microsoft.com/office/powerpoint/2010/main">
    <mc:Choice Requires="p14">
      <p:transition spd="slow" p14:dur="2000" advTm="69799"/>
    </mc:Choice>
    <mc:Fallback xmlns="">
      <p:transition spd="slow" advTm="6979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8580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br>
              <a:rPr lang="en-US" sz="4000" dirty="0">
                <a:ln/>
                <a:solidFill>
                  <a:schemeClr val="accent3"/>
                </a:solidFill>
                <a:effectLst/>
                <a:latin typeface="Arial"/>
                <a:cs typeface="Arial"/>
              </a:rPr>
            </a:br>
            <a:br>
              <a:rPr lang="en-US" sz="4000" dirty="0">
                <a:ln/>
                <a:solidFill>
                  <a:schemeClr val="accent3"/>
                </a:solidFill>
                <a:effectLst/>
                <a:latin typeface="Arial"/>
                <a:cs typeface="Arial"/>
              </a:rPr>
            </a:br>
            <a:br>
              <a:rPr lang="en-US" sz="4000" dirty="0">
                <a:ln/>
                <a:solidFill>
                  <a:schemeClr val="accent3"/>
                </a:solidFill>
                <a:effectLst/>
                <a:latin typeface="Arial"/>
                <a:cs typeface="Arial"/>
              </a:rPr>
            </a:br>
            <a:r>
              <a:rPr lang="en-US" sz="4000" dirty="0">
                <a:ln/>
                <a:solidFill>
                  <a:schemeClr val="accent3"/>
                </a:solidFill>
                <a:effectLst/>
                <a:latin typeface="Arial"/>
                <a:cs typeface="Arial"/>
              </a:rPr>
              <a:t>Invention Logbook Criteria </a:t>
            </a:r>
            <a:br>
              <a:rPr lang="en-US" sz="4000" dirty="0">
                <a:ln/>
                <a:solidFill>
                  <a:schemeClr val="accent3"/>
                </a:solidFill>
                <a:effectLst/>
                <a:latin typeface="Arial"/>
                <a:cs typeface="Arial"/>
              </a:rPr>
            </a:br>
            <a:br>
              <a:rPr lang="en-US" sz="4000" dirty="0">
                <a:ln/>
                <a:solidFill>
                  <a:schemeClr val="accent3"/>
                </a:solidFill>
                <a:effectLst/>
                <a:latin typeface="Arial"/>
                <a:cs typeface="Arial"/>
              </a:rPr>
            </a:br>
            <a:br>
              <a:rPr lang="en-US" sz="4000" dirty="0"/>
            </a:br>
            <a:endParaRPr lang="en-US" sz="4000" dirty="0">
              <a:ln/>
              <a:solidFill>
                <a:schemeClr val="accent3"/>
              </a:solidFill>
              <a:effectLst/>
              <a:latin typeface="Arial"/>
              <a:cs typeface="Arial"/>
            </a:endParaRPr>
          </a:p>
        </p:txBody>
      </p:sp>
      <p:sp>
        <p:nvSpPr>
          <p:cNvPr id="3" name="Content Placeholder 2"/>
          <p:cNvSpPr>
            <a:spLocks noGrp="1"/>
          </p:cNvSpPr>
          <p:nvPr>
            <p:ph idx="1"/>
          </p:nvPr>
        </p:nvSpPr>
        <p:spPr>
          <a:xfrm>
            <a:off x="304800" y="2286000"/>
            <a:ext cx="8229600" cy="3157835"/>
          </a:xfrm>
        </p:spPr>
        <p:txBody>
          <a:bodyPr>
            <a:noAutofit/>
          </a:bodyPr>
          <a:lstStyle/>
          <a:p>
            <a:pPr marL="857250" lvl="1" indent="-457200">
              <a:buFont typeface="+mj-lt"/>
              <a:buAutoNum type="arabicPeriod"/>
            </a:pPr>
            <a:r>
              <a:rPr lang="en-US" sz="1800" dirty="0">
                <a:latin typeface="Arial" pitchFamily="34" charset="0"/>
                <a:cs typeface="Arial" pitchFamily="34" charset="0"/>
              </a:rPr>
              <a:t>Identifying &amp; Understanding </a:t>
            </a:r>
          </a:p>
          <a:p>
            <a:pPr marL="857250" lvl="1" indent="-457200">
              <a:buFont typeface="+mj-lt"/>
              <a:buAutoNum type="arabicPeriod"/>
            </a:pPr>
            <a:r>
              <a:rPr lang="en-US" sz="1800" dirty="0">
                <a:latin typeface="Arial" pitchFamily="34" charset="0"/>
                <a:cs typeface="Arial" pitchFamily="34" charset="0"/>
              </a:rPr>
              <a:t>Ideating </a:t>
            </a:r>
          </a:p>
          <a:p>
            <a:pPr marL="857250" lvl="1" indent="-457200">
              <a:buFont typeface="+mj-lt"/>
              <a:buAutoNum type="arabicPeriod"/>
            </a:pPr>
            <a:r>
              <a:rPr lang="en-US" sz="1800" dirty="0">
                <a:latin typeface="Arial" pitchFamily="34" charset="0"/>
                <a:cs typeface="Arial" pitchFamily="34" charset="0"/>
              </a:rPr>
              <a:t>Proof of originality  - ‘patent’ search, market search, plus any scientific  research leading up to the invention</a:t>
            </a:r>
          </a:p>
          <a:p>
            <a:pPr marL="857250" lvl="1" indent="-457200">
              <a:buFont typeface="+mj-lt"/>
              <a:buAutoNum type="arabicPeriod"/>
            </a:pPr>
            <a:r>
              <a:rPr lang="en-US" sz="1800" dirty="0">
                <a:latin typeface="Arial" pitchFamily="34" charset="0"/>
                <a:cs typeface="Arial" pitchFamily="34" charset="0"/>
              </a:rPr>
              <a:t>Designing, Building, Testing &amp; Refining  leading up to the model or prototype presented</a:t>
            </a:r>
          </a:p>
          <a:p>
            <a:pPr marL="857250" lvl="1" indent="-457200">
              <a:buFont typeface="+mj-lt"/>
              <a:buAutoNum type="arabicPeriod"/>
            </a:pPr>
            <a:r>
              <a:rPr lang="en-US" sz="1800" dirty="0">
                <a:latin typeface="Arial" pitchFamily="34" charset="0"/>
                <a:cs typeface="Arial" pitchFamily="34" charset="0"/>
              </a:rPr>
              <a:t>Value Proposition</a:t>
            </a:r>
          </a:p>
          <a:p>
            <a:pPr marL="857250" lvl="1" indent="-457200">
              <a:buFont typeface="+mj-lt"/>
              <a:buAutoNum type="arabicPeriod"/>
            </a:pPr>
            <a:r>
              <a:rPr lang="en-US" sz="1800" dirty="0">
                <a:latin typeface="Arial" pitchFamily="34" charset="0"/>
                <a:cs typeface="Arial" pitchFamily="34" charset="0"/>
              </a:rPr>
              <a:t>Market Potential</a:t>
            </a:r>
          </a:p>
          <a:p>
            <a:pPr marL="857250" lvl="1" indent="-457200">
              <a:buFont typeface="+mj-lt"/>
              <a:buAutoNum type="arabicPeriod"/>
            </a:pPr>
            <a:r>
              <a:rPr lang="en-US" sz="1800" dirty="0">
                <a:latin typeface="Arial" pitchFamily="34" charset="0"/>
                <a:cs typeface="Arial" pitchFamily="34" charset="0"/>
              </a:rPr>
              <a:t>Communication Planning</a:t>
            </a:r>
          </a:p>
          <a:p>
            <a:pPr marL="857250" lvl="1" indent="-457200">
              <a:buFont typeface="+mj-lt"/>
              <a:buAutoNum type="arabicPeriod"/>
            </a:pPr>
            <a:r>
              <a:rPr lang="en-US" sz="1800" dirty="0">
                <a:latin typeface="Arial" pitchFamily="34" charset="0"/>
                <a:cs typeface="Arial" pitchFamily="34" charset="0"/>
              </a:rPr>
              <a:t>Any Entrepreneurial Planning and Actions</a:t>
            </a:r>
          </a:p>
        </p:txBody>
      </p:sp>
      <p:sp>
        <p:nvSpPr>
          <p:cNvPr id="7" name="Rectangle 6"/>
          <p:cNvSpPr/>
          <p:nvPr/>
        </p:nvSpPr>
        <p:spPr>
          <a:xfrm>
            <a:off x="3505200" y="5562600"/>
            <a:ext cx="5410200" cy="923330"/>
          </a:xfrm>
          <a:prstGeom prst="rect">
            <a:avLst/>
          </a:prstGeom>
        </p:spPr>
        <p:txBody>
          <a:bodyPr wrap="square">
            <a:spAutoFit/>
          </a:bodyPr>
          <a:lstStyle/>
          <a:p>
            <a:r>
              <a:rPr lang="en-US" b="1" dirty="0">
                <a:ln/>
                <a:latin typeface="Lucida Sans Unicode"/>
              </a:rPr>
              <a:t>The final logbook does </a:t>
            </a:r>
            <a:r>
              <a:rPr lang="en-US" b="1" u="sng" dirty="0">
                <a:ln/>
                <a:latin typeface="Lucida Sans Unicode"/>
              </a:rPr>
              <a:t>NOT</a:t>
            </a:r>
            <a:r>
              <a:rPr lang="en-US" b="1" dirty="0">
                <a:ln/>
                <a:latin typeface="Lucida Sans Unicode"/>
              </a:rPr>
              <a:t> require repeating the questions provided in any template logbook.  Section headings are just fine!</a:t>
            </a:r>
            <a:endParaRPr lang="en-US" b="1" dirty="0">
              <a:ln/>
            </a:endParaRPr>
          </a:p>
        </p:txBody>
      </p:sp>
      <p:sp>
        <p:nvSpPr>
          <p:cNvPr id="8" name="Rectangle 7"/>
          <p:cNvSpPr/>
          <p:nvPr/>
        </p:nvSpPr>
        <p:spPr>
          <a:xfrm>
            <a:off x="1143000" y="1066800"/>
            <a:ext cx="7010400" cy="923330"/>
          </a:xfrm>
          <a:prstGeom prst="rect">
            <a:avLst/>
          </a:prstGeom>
        </p:spPr>
        <p:txBody>
          <a:bodyPr wrap="square">
            <a:spAutoFit/>
          </a:bodyPr>
          <a:lstStyle/>
          <a:p>
            <a:r>
              <a:rPr lang="en-US" b="1" dirty="0">
                <a:ln/>
                <a:latin typeface="Lucida Sans Unicode"/>
              </a:rPr>
              <a:t>A GREAT Logbook provides thorough documentation from beginning to end, accurately detailing the inventors thought process, research, and development of the invention.</a:t>
            </a:r>
            <a:endParaRPr lang="en-US" b="1" dirty="0">
              <a:ln/>
            </a:endParaRPr>
          </a:p>
        </p:txBody>
      </p:sp>
      <p:sp>
        <p:nvSpPr>
          <p:cNvPr id="6" name="TextBox 5">
            <a:extLst>
              <a:ext uri="{FF2B5EF4-FFF2-40B4-BE49-F238E27FC236}">
                <a16:creationId xmlns:a16="http://schemas.microsoft.com/office/drawing/2014/main" id="{6E5B41FF-4EE3-1445-99EA-287120EB71CE}"/>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1076802692"/>
      </p:ext>
    </p:extLst>
  </p:cSld>
  <p:clrMapOvr>
    <a:masterClrMapping/>
  </p:clrMapOvr>
  <mc:AlternateContent xmlns:mc="http://schemas.openxmlformats.org/markup-compatibility/2006" xmlns:p14="http://schemas.microsoft.com/office/powerpoint/2010/main">
    <mc:Choice Requires="p14">
      <p:transition spd="slow" p14:dur="2000" advTm="92604"/>
    </mc:Choice>
    <mc:Fallback xmlns="">
      <p:transition spd="slow" advTm="9260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4564"/>
            <a:ext cx="8229600" cy="4747635"/>
          </a:xfrm>
        </p:spPr>
        <p:txBody>
          <a:bodyPr/>
          <a:lstStyle/>
          <a:p>
            <a:pPr algn="ctr">
              <a:buNone/>
            </a:pPr>
            <a:r>
              <a:rPr lang="en-US" sz="3000" dirty="0"/>
              <a:t>A great Logbook  </a:t>
            </a:r>
          </a:p>
          <a:p>
            <a:pPr algn="ctr">
              <a:buNone/>
            </a:pPr>
            <a:r>
              <a:rPr lang="en-US" sz="3000" dirty="0"/>
              <a:t>provides great resources</a:t>
            </a:r>
          </a:p>
          <a:p>
            <a:pPr algn="ctr">
              <a:buNone/>
            </a:pPr>
            <a:r>
              <a:rPr lang="en-US" sz="3000" dirty="0"/>
              <a:t>for a great </a:t>
            </a:r>
            <a:r>
              <a:rPr lang="en-US" sz="3000" b="1" dirty="0"/>
              <a:t>Display Board</a:t>
            </a:r>
            <a:r>
              <a:rPr lang="en-US" sz="3000" dirty="0"/>
              <a:t>.</a:t>
            </a:r>
          </a:p>
          <a:p>
            <a:pPr algn="ctr">
              <a:buNone/>
            </a:pPr>
            <a:endParaRPr lang="en-US" sz="3000" dirty="0"/>
          </a:p>
          <a:p>
            <a:pPr algn="ctr">
              <a:buNone/>
            </a:pPr>
            <a:r>
              <a:rPr lang="en-US" sz="3000" dirty="0"/>
              <a:t>A great Display Board</a:t>
            </a:r>
          </a:p>
          <a:p>
            <a:pPr algn="ctr">
              <a:buNone/>
            </a:pPr>
            <a:r>
              <a:rPr lang="en-US" sz="3000" dirty="0"/>
              <a:t>serves as a prompt or ‘cue cards’</a:t>
            </a:r>
          </a:p>
          <a:p>
            <a:pPr algn="ctr">
              <a:buNone/>
            </a:pPr>
            <a:r>
              <a:rPr lang="en-US" sz="3000" dirty="0"/>
              <a:t>for a great </a:t>
            </a:r>
            <a:r>
              <a:rPr lang="en-US" sz="3000" b="1" dirty="0"/>
              <a:t>Video Presentation</a:t>
            </a:r>
            <a:r>
              <a:rPr lang="en-US" sz="3000" dirty="0"/>
              <a:t>!</a:t>
            </a:r>
          </a:p>
          <a:p>
            <a:pPr algn="ctr">
              <a:buNone/>
            </a:pPr>
            <a:r>
              <a:rPr lang="en-US" sz="3000" dirty="0"/>
              <a:t>Videos should avoid Q &amp; A formats.</a:t>
            </a:r>
          </a:p>
        </p:txBody>
      </p:sp>
      <p:sp>
        <p:nvSpPr>
          <p:cNvPr id="3" name="Title 2"/>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a:ln/>
                <a:solidFill>
                  <a:schemeClr val="accent3"/>
                </a:solidFill>
                <a:effectLst/>
              </a:rPr>
              <a:t>One thing leads to another . . .</a:t>
            </a:r>
          </a:p>
        </p:txBody>
      </p:sp>
      <p:sp>
        <p:nvSpPr>
          <p:cNvPr id="4" name="TextBox 3">
            <a:extLst>
              <a:ext uri="{FF2B5EF4-FFF2-40B4-BE49-F238E27FC236}">
                <a16:creationId xmlns:a16="http://schemas.microsoft.com/office/drawing/2014/main" id="{321B487E-CE83-7745-99D3-EFC29E7B77CD}"/>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dirty="0">
                <a:ln/>
                <a:solidFill>
                  <a:schemeClr val="accent3"/>
                </a:solidFill>
                <a:effectLst/>
              </a:rPr>
              <a:t>EdisonFairs.org &amp; zFairs.com</a:t>
            </a:r>
            <a:br>
              <a:rPr lang="en-US" sz="2400" dirty="0">
                <a:ln/>
                <a:solidFill>
                  <a:schemeClr val="accent3"/>
                </a:solidFill>
                <a:effectLst/>
              </a:rPr>
            </a:br>
            <a:r>
              <a:rPr lang="en-US" sz="1600" dirty="0">
                <a:ln/>
                <a:solidFill>
                  <a:schemeClr val="accent3"/>
                </a:solidFill>
                <a:effectLst/>
              </a:rPr>
              <a:t>Working with 2022 Virtual Competition Registrations and File Transfers</a:t>
            </a:r>
            <a:endParaRPr lang="en-US" sz="1600" dirty="0">
              <a:ln/>
              <a:solidFill>
                <a:schemeClr val="accent3"/>
              </a:solidFill>
              <a:effectLst/>
              <a:latin typeface="Arial"/>
              <a:cs typeface="Arial"/>
            </a:endParaRPr>
          </a:p>
        </p:txBody>
      </p:sp>
      <p:sp>
        <p:nvSpPr>
          <p:cNvPr id="3" name="Content Placeholder 2"/>
          <p:cNvSpPr>
            <a:spLocks noGrp="1"/>
          </p:cNvSpPr>
          <p:nvPr>
            <p:ph idx="1"/>
          </p:nvPr>
        </p:nvSpPr>
        <p:spPr>
          <a:xfrm>
            <a:off x="457200" y="1066800"/>
            <a:ext cx="8229600" cy="4787900"/>
          </a:xfrm>
          <a:solidFill>
            <a:schemeClr val="bg2">
              <a:lumMod val="40000"/>
              <a:lumOff val="60000"/>
            </a:schemeClr>
          </a:solidFill>
        </p:spPr>
        <p:txBody>
          <a:bodyPr>
            <a:normAutofit fontScale="25000" lnSpcReduction="20000"/>
          </a:bodyPr>
          <a:lstStyle/>
          <a:p>
            <a:endParaRPr lang="en-US" dirty="0"/>
          </a:p>
          <a:p>
            <a:endParaRPr lang="en-US" sz="4800" dirty="0"/>
          </a:p>
          <a:p>
            <a:r>
              <a:rPr lang="en-US" sz="4800" dirty="0"/>
              <a:t>Verify on the edisonfairs.org website a Google Classroom listing of regional student participants and their student folders.</a:t>
            </a:r>
          </a:p>
          <a:p>
            <a:r>
              <a:rPr lang="en-US" sz="4800" dirty="0"/>
              <a:t>Google Classroom student folder paperwork files:</a:t>
            </a:r>
          </a:p>
          <a:p>
            <a:pPr lvl="1"/>
            <a:r>
              <a:rPr lang="en-US" sz="4800" dirty="0"/>
              <a:t> </a:t>
            </a:r>
            <a:r>
              <a:rPr lang="en-US" sz="4800" b="1" dirty="0"/>
              <a:t>Abstract/Summary</a:t>
            </a:r>
            <a:r>
              <a:rPr lang="en-US" sz="4800" dirty="0"/>
              <a:t> (new in 2022), </a:t>
            </a:r>
          </a:p>
          <a:p>
            <a:pPr lvl="1"/>
            <a:r>
              <a:rPr lang="en-US" sz="4800" dirty="0"/>
              <a:t> </a:t>
            </a:r>
            <a:r>
              <a:rPr lang="en-US" sz="4800" b="1" dirty="0"/>
              <a:t>Logbook</a:t>
            </a:r>
            <a:r>
              <a:rPr lang="en-US" sz="4800" dirty="0"/>
              <a:t>, </a:t>
            </a:r>
          </a:p>
          <a:p>
            <a:pPr lvl="1"/>
            <a:r>
              <a:rPr lang="en-US" sz="4800" b="1" dirty="0"/>
              <a:t>Display Board : </a:t>
            </a:r>
            <a:r>
              <a:rPr lang="en-US" sz="4800" dirty="0"/>
              <a:t>Digital or photos of Physical,</a:t>
            </a:r>
          </a:p>
          <a:p>
            <a:pPr lvl="1"/>
            <a:r>
              <a:rPr lang="en-US" sz="4800" dirty="0"/>
              <a:t>Additional project </a:t>
            </a:r>
            <a:r>
              <a:rPr lang="en-US" sz="4800" b="1" dirty="0"/>
              <a:t>photos</a:t>
            </a:r>
            <a:r>
              <a:rPr lang="en-US" sz="4800" dirty="0"/>
              <a:t> such as the model or prototype. </a:t>
            </a:r>
          </a:p>
          <a:p>
            <a:r>
              <a:rPr lang="en-US" sz="4800" dirty="0"/>
              <a:t>All paperwork should be </a:t>
            </a:r>
            <a:r>
              <a:rPr lang="en-US" sz="4800" b="1" dirty="0"/>
              <a:t>.</a:t>
            </a:r>
            <a:r>
              <a:rPr lang="en-US" sz="4800" b="1" dirty="0" err="1"/>
              <a:t>pdf</a:t>
            </a:r>
            <a:r>
              <a:rPr lang="en-US" sz="4800" b="1" dirty="0"/>
              <a:t>  </a:t>
            </a:r>
            <a:r>
              <a:rPr lang="en-US" sz="4800" dirty="0"/>
              <a:t>formatted.</a:t>
            </a:r>
          </a:p>
          <a:p>
            <a:r>
              <a:rPr lang="en-US" sz="4800" dirty="0"/>
              <a:t>Presentations: </a:t>
            </a:r>
            <a:r>
              <a:rPr lang="en-US" sz="4800" b="1" dirty="0"/>
              <a:t>YouTube video</a:t>
            </a:r>
            <a:r>
              <a:rPr lang="en-US" sz="4800" dirty="0"/>
              <a:t>.      (YouTube.com: Create Video Content From Home - All Right From Your Desktop)</a:t>
            </a:r>
          </a:p>
          <a:p>
            <a:pPr>
              <a:buNone/>
            </a:pPr>
            <a:endParaRPr lang="en-US" sz="4000" dirty="0"/>
          </a:p>
          <a:p>
            <a:pPr>
              <a:buNone/>
            </a:pPr>
            <a:endParaRPr lang="en-US" sz="4000" dirty="0"/>
          </a:p>
          <a:p>
            <a:pPr>
              <a:buNone/>
            </a:pPr>
            <a:endParaRPr lang="en-US" sz="4000" dirty="0"/>
          </a:p>
          <a:p>
            <a:r>
              <a:rPr lang="en-US" sz="4800" dirty="0"/>
              <a:t>Bookmark the </a:t>
            </a:r>
            <a:r>
              <a:rPr lang="en-US" sz="4800" dirty="0" err="1"/>
              <a:t>zFairs</a:t>
            </a:r>
            <a:r>
              <a:rPr lang="en-US" sz="4800" dirty="0"/>
              <a:t> website </a:t>
            </a:r>
          </a:p>
          <a:p>
            <a:r>
              <a:rPr lang="en-US" sz="4800" dirty="0"/>
              <a:t>Register your School </a:t>
            </a:r>
          </a:p>
          <a:p>
            <a:r>
              <a:rPr lang="en-US" sz="4800" dirty="0"/>
              <a:t>Register yourself as Teacher</a:t>
            </a:r>
          </a:p>
          <a:p>
            <a:r>
              <a:rPr lang="en-US" sz="4800" dirty="0"/>
              <a:t>Following school competitions and selection of school finalists</a:t>
            </a:r>
          </a:p>
          <a:p>
            <a:pPr lvl="1"/>
            <a:r>
              <a:rPr lang="en-US" sz="4800" dirty="0" err="1"/>
              <a:t>zFairs</a:t>
            </a:r>
            <a:r>
              <a:rPr lang="en-US" sz="4800" dirty="0"/>
              <a:t> student registration needs to be completed</a:t>
            </a:r>
          </a:p>
          <a:p>
            <a:pPr lvl="1"/>
            <a:r>
              <a:rPr lang="en-US" sz="4800" dirty="0"/>
              <a:t>Please encourage a parent /guardian email address and phone number for elementary and middle students.</a:t>
            </a:r>
          </a:p>
          <a:p>
            <a:pPr lvl="1"/>
            <a:r>
              <a:rPr lang="en-US" sz="4800" dirty="0"/>
              <a:t>High school students have the preference to provide a personal or parent email address and phone number</a:t>
            </a:r>
          </a:p>
          <a:p>
            <a:endParaRPr lang="en-US" sz="4800" b="1" dirty="0"/>
          </a:p>
          <a:p>
            <a:pPr>
              <a:buNone/>
            </a:pPr>
            <a:r>
              <a:rPr lang="en-US" sz="4800" b="1" dirty="0"/>
              <a:t>Important Steps to Take for Regional Entries: (Snapshot Review) –link will be updated for new  hosting site.</a:t>
            </a:r>
            <a:endParaRPr lang="en-US" sz="4800" dirty="0"/>
          </a:p>
          <a:p>
            <a:pPr lvl="1">
              <a:buNone/>
            </a:pPr>
            <a:endParaRPr lang="en-US" sz="4000" dirty="0"/>
          </a:p>
        </p:txBody>
      </p:sp>
      <p:sp>
        <p:nvSpPr>
          <p:cNvPr id="8" name="TextBox 7"/>
          <p:cNvSpPr txBox="1"/>
          <p:nvPr/>
        </p:nvSpPr>
        <p:spPr>
          <a:xfrm>
            <a:off x="1295400" y="5867400"/>
            <a:ext cx="7391400" cy="369332"/>
          </a:xfrm>
          <a:prstGeom prst="rect">
            <a:avLst/>
          </a:prstGeom>
          <a:noFill/>
        </p:spPr>
        <p:txBody>
          <a:bodyPr wrap="square" rtlCol="0">
            <a:spAutoFit/>
          </a:bodyPr>
          <a:lstStyle/>
          <a:p>
            <a:r>
              <a:rPr lang="en-US" dirty="0">
                <a:hlinkClick r:id="rId3"/>
              </a:rPr>
              <a:t>https://fl-rif.zfairs.com/?f=3d80efb7-e4a8-4439-9360-d98dd093782f</a:t>
            </a:r>
            <a:r>
              <a:rPr lang="en-US" dirty="0"/>
              <a:t> </a:t>
            </a:r>
          </a:p>
        </p:txBody>
      </p:sp>
      <p:sp>
        <p:nvSpPr>
          <p:cNvPr id="9" name="TextBox 8"/>
          <p:cNvSpPr txBox="1"/>
          <p:nvPr/>
        </p:nvSpPr>
        <p:spPr>
          <a:xfrm>
            <a:off x="457200" y="990600"/>
            <a:ext cx="3959738" cy="338554"/>
          </a:xfrm>
          <a:prstGeom prst="rect">
            <a:avLst/>
          </a:prstGeom>
          <a:noFill/>
        </p:spPr>
        <p:txBody>
          <a:bodyPr wrap="none" rtlCol="0">
            <a:spAutoFit/>
          </a:bodyPr>
          <a:lstStyle/>
          <a:p>
            <a:r>
              <a:rPr lang="en-US" sz="1600" b="1" dirty="0"/>
              <a:t>Google Classroom (Google Education</a:t>
            </a:r>
            <a:r>
              <a:rPr lang="en-US" sz="1600" dirty="0"/>
              <a:t>)</a:t>
            </a:r>
          </a:p>
        </p:txBody>
      </p:sp>
      <p:sp>
        <p:nvSpPr>
          <p:cNvPr id="10" name="TextBox 9"/>
          <p:cNvSpPr txBox="1"/>
          <p:nvPr/>
        </p:nvSpPr>
        <p:spPr>
          <a:xfrm>
            <a:off x="609600" y="3276600"/>
            <a:ext cx="838200" cy="338554"/>
          </a:xfrm>
          <a:prstGeom prst="rect">
            <a:avLst/>
          </a:prstGeom>
          <a:noFill/>
        </p:spPr>
        <p:txBody>
          <a:bodyPr wrap="square" rtlCol="0">
            <a:spAutoFit/>
          </a:bodyPr>
          <a:lstStyle/>
          <a:p>
            <a:r>
              <a:rPr lang="en-US" sz="1600" b="1" dirty="0" err="1"/>
              <a:t>zFairs</a:t>
            </a:r>
            <a:endParaRPr lang="en-US" sz="1600" b="1" dirty="0"/>
          </a:p>
        </p:txBody>
      </p:sp>
      <p:sp>
        <p:nvSpPr>
          <p:cNvPr id="7" name="TextBox 6">
            <a:extLst>
              <a:ext uri="{FF2B5EF4-FFF2-40B4-BE49-F238E27FC236}">
                <a16:creationId xmlns:a16="http://schemas.microsoft.com/office/drawing/2014/main" id="{BF080916-A3A1-6649-908B-7BB4D905E9FC}"/>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2490936807"/>
      </p:ext>
    </p:extLst>
  </p:cSld>
  <p:clrMapOvr>
    <a:masterClrMapping/>
  </p:clrMapOvr>
  <p:transition spd="slow" advTm="3735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fontAlgn="auto" hangingPunct="1">
              <a:spcAft>
                <a:spcPts val="0"/>
              </a:spcAft>
              <a:defRPr/>
            </a:pPr>
            <a:r>
              <a:rPr lang="en-US" dirty="0">
                <a:ea typeface="+mj-ea"/>
              </a:rPr>
              <a:t> </a:t>
            </a:r>
          </a:p>
        </p:txBody>
      </p:sp>
      <p:graphicFrame>
        <p:nvGraphicFramePr>
          <p:cNvPr id="2050" name="Object 2"/>
          <p:cNvGraphicFramePr>
            <a:graphicFrameLocks noGrp="1" noChangeAspect="1"/>
          </p:cNvGraphicFramePr>
          <p:nvPr>
            <p:ph type="clipArt" sz="half" idx="1"/>
            <p:extLst>
              <p:ext uri="{D42A27DB-BD31-4B8C-83A1-F6EECF244321}">
                <p14:modId xmlns:p14="http://schemas.microsoft.com/office/powerpoint/2010/main" val="2673545127"/>
              </p:ext>
            </p:extLst>
          </p:nvPr>
        </p:nvGraphicFramePr>
        <p:xfrm>
          <a:off x="1524000" y="4343400"/>
          <a:ext cx="1770063" cy="1073150"/>
        </p:xfrm>
        <a:graphic>
          <a:graphicData uri="http://schemas.openxmlformats.org/presentationml/2006/ole">
            <mc:AlternateContent xmlns:mc="http://schemas.openxmlformats.org/markup-compatibility/2006">
              <mc:Choice xmlns:v="urn:schemas-microsoft-com:vml" Requires="v">
                <p:oleObj spid="_x0000_s2099" name="Clip" r:id="rId4" imgW="1771193" imgH="1073506" progId="">
                  <p:embed/>
                </p:oleObj>
              </mc:Choice>
              <mc:Fallback>
                <p:oleObj name="Clip" r:id="rId4" imgW="1771193" imgH="1073506" progId="">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43400"/>
                        <a:ext cx="1770063"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Grp="1" noChangeArrowheads="1"/>
          </p:cNvSpPr>
          <p:nvPr>
            <p:ph type="body" sz="half" idx="2"/>
          </p:nvPr>
        </p:nvSpPr>
        <p:spPr>
          <a:xfrm>
            <a:off x="381000" y="1600200"/>
            <a:ext cx="8153400" cy="4114800"/>
          </a:xfrm>
        </p:spPr>
        <p:txBody>
          <a:bodyPr>
            <a:normAutofit/>
          </a:bodyPr>
          <a:lstStyle/>
          <a:p>
            <a:pPr eaLnBrk="1" hangingPunct="1">
              <a:buFont typeface="Wingdings" charset="0"/>
              <a:buNone/>
            </a:pPr>
            <a:r>
              <a:rPr lang="en-US" sz="2400" dirty="0"/>
              <a:t>“We are attempting to educate students today </a:t>
            </a:r>
          </a:p>
          <a:p>
            <a:pPr eaLnBrk="1" hangingPunct="1">
              <a:buFont typeface="Wingdings" charset="0"/>
              <a:buNone/>
            </a:pPr>
            <a:r>
              <a:rPr lang="en-US" sz="2400" dirty="0"/>
              <a:t>so that they will be ready to solve future problems </a:t>
            </a:r>
          </a:p>
          <a:p>
            <a:pPr eaLnBrk="1" hangingPunct="1">
              <a:buFont typeface="Wingdings" charset="0"/>
              <a:buNone/>
            </a:pPr>
            <a:r>
              <a:rPr lang="en-US" sz="2400" dirty="0"/>
              <a:t>that have not yet been identified </a:t>
            </a:r>
          </a:p>
          <a:p>
            <a:pPr eaLnBrk="1" hangingPunct="1">
              <a:buFont typeface="Wingdings" charset="0"/>
              <a:buNone/>
            </a:pPr>
            <a:r>
              <a:rPr lang="en-US" sz="2400" dirty="0"/>
              <a:t>using technologies not yet invented </a:t>
            </a:r>
          </a:p>
          <a:p>
            <a:pPr eaLnBrk="1" hangingPunct="1">
              <a:buFont typeface="Wingdings" charset="0"/>
              <a:buNone/>
            </a:pPr>
            <a:r>
              <a:rPr lang="en-US" sz="2400" dirty="0"/>
              <a:t>based on scientific knowledge not yet discovered.</a:t>
            </a:r>
            <a:r>
              <a:rPr lang="ja-JP" altLang="en-US" sz="2400" dirty="0"/>
              <a:t>”</a:t>
            </a:r>
            <a:endParaRPr lang="en-US" altLang="ja-JP" sz="2400" dirty="0"/>
          </a:p>
          <a:p>
            <a:pPr eaLnBrk="1" hangingPunct="1">
              <a:buFont typeface="Wingdings" charset="0"/>
              <a:buNone/>
            </a:pPr>
            <a:endParaRPr lang="en-US" sz="2400" dirty="0"/>
          </a:p>
          <a:p>
            <a:pPr eaLnBrk="1" hangingPunct="1">
              <a:buFont typeface="Wingdings" charset="0"/>
              <a:buNone/>
            </a:pPr>
            <a:r>
              <a:rPr lang="en-US" sz="2400" dirty="0"/>
              <a:t>                                   -Talents Unlimited</a:t>
            </a:r>
          </a:p>
        </p:txBody>
      </p:sp>
      <p:sp>
        <p:nvSpPr>
          <p:cNvPr id="2" name="TextBox 1"/>
          <p:cNvSpPr txBox="1"/>
          <p:nvPr/>
        </p:nvSpPr>
        <p:spPr>
          <a:xfrm>
            <a:off x="457200" y="609600"/>
            <a:ext cx="8153400"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buFont typeface="Wingdings" charset="0"/>
              <a:buNone/>
            </a:pPr>
            <a:r>
              <a:rPr lang="en-US" sz="3600" b="1" dirty="0">
                <a:ln/>
                <a:solidFill>
                  <a:schemeClr val="accent3"/>
                </a:solidFill>
                <a:latin typeface="Arial"/>
                <a:cs typeface="Arial"/>
              </a:rPr>
              <a:t>The Problem We All Face </a:t>
            </a:r>
          </a:p>
        </p:txBody>
      </p:sp>
      <p:sp>
        <p:nvSpPr>
          <p:cNvPr id="7" name="TextBox 6">
            <a:extLst>
              <a:ext uri="{FF2B5EF4-FFF2-40B4-BE49-F238E27FC236}">
                <a16:creationId xmlns:a16="http://schemas.microsoft.com/office/drawing/2014/main" id="{A11E1DCA-BF03-BE43-AA9F-5886D143C92B}"/>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1D3A-C292-204C-9CA5-F224DA8CB102}"/>
              </a:ext>
            </a:extLst>
          </p:cNvPr>
          <p:cNvSpPr>
            <a:spLocks noGrp="1"/>
          </p:cNvSpPr>
          <p:nvPr>
            <p:ph type="title"/>
          </p:nvPr>
        </p:nvSpPr>
        <p:spPr>
          <a:xfrm>
            <a:off x="381000" y="304800"/>
            <a:ext cx="8229600" cy="1143000"/>
          </a:xfrm>
        </p:spPr>
        <p:txBody>
          <a:bodyPr>
            <a:normAutofit fontScale="90000"/>
          </a:bodyPr>
          <a:lstStyle/>
          <a:p>
            <a:pPr algn="ctr"/>
            <a:r>
              <a:rPr lang="en-US" sz="3600" dirty="0">
                <a:solidFill>
                  <a:srgbClr val="FF883B"/>
                </a:solidFill>
              </a:rPr>
              <a:t>Inspiration from </a:t>
            </a:r>
            <a:br>
              <a:rPr lang="en-US" sz="3600" dirty="0">
                <a:solidFill>
                  <a:srgbClr val="FF883B"/>
                </a:solidFill>
              </a:rPr>
            </a:br>
            <a:r>
              <a:rPr lang="en-US" sz="3600" dirty="0">
                <a:solidFill>
                  <a:srgbClr val="FF883B"/>
                </a:solidFill>
              </a:rPr>
              <a:t>a Student , a Teacher, and a CEO</a:t>
            </a:r>
            <a:br>
              <a:rPr lang="en-US" sz="4000" dirty="0"/>
            </a:br>
            <a:endParaRPr lang="en-US" sz="2000" dirty="0"/>
          </a:p>
        </p:txBody>
      </p:sp>
      <p:sp>
        <p:nvSpPr>
          <p:cNvPr id="3" name="Content Placeholder 2">
            <a:extLst>
              <a:ext uri="{FF2B5EF4-FFF2-40B4-BE49-F238E27FC236}">
                <a16:creationId xmlns:a16="http://schemas.microsoft.com/office/drawing/2014/main" id="{F77888E0-D6CA-B147-98C1-CA5B8A271228}"/>
              </a:ext>
            </a:extLst>
          </p:cNvPr>
          <p:cNvSpPr>
            <a:spLocks noGrp="1"/>
          </p:cNvSpPr>
          <p:nvPr>
            <p:ph sz="quarter" idx="1"/>
          </p:nvPr>
        </p:nvSpPr>
        <p:spPr/>
        <p:txBody>
          <a:bodyPr/>
          <a:lstStyle/>
          <a:p>
            <a:pPr marL="109537" indent="0" algn="ctr">
              <a:buNone/>
            </a:pPr>
            <a:r>
              <a:rPr lang="en-US" dirty="0"/>
              <a:t>Serena Kasai-</a:t>
            </a:r>
            <a:r>
              <a:rPr lang="en-US" dirty="0" err="1"/>
              <a:t>Hazekamp</a:t>
            </a:r>
            <a:endParaRPr lang="en-US" dirty="0"/>
          </a:p>
          <a:p>
            <a:pPr marL="109537" indent="0" algn="ctr">
              <a:buNone/>
            </a:pPr>
            <a:r>
              <a:rPr lang="en-US" sz="1600" dirty="0"/>
              <a:t>8</a:t>
            </a:r>
            <a:r>
              <a:rPr lang="en-US" sz="1600" baseline="30000" dirty="0"/>
              <a:t>th</a:t>
            </a:r>
            <a:r>
              <a:rPr lang="en-US" sz="1600" dirty="0"/>
              <a:t> Grade Global Invention Competition Award Winner</a:t>
            </a:r>
          </a:p>
          <a:p>
            <a:pPr marL="109537" indent="0" algn="ctr">
              <a:buNone/>
            </a:pPr>
            <a:endParaRPr lang="en-US" sz="1600" dirty="0"/>
          </a:p>
          <a:p>
            <a:pPr marL="109537" indent="0" algn="just">
              <a:buNone/>
            </a:pPr>
            <a:r>
              <a:rPr lang="en-US" sz="2000" dirty="0">
                <a:latin typeface="Arial" panose="020B0604020202020204" pitchFamily="34" charset="0"/>
                <a:cs typeface="Arial" panose="020B0604020202020204" pitchFamily="34" charset="0"/>
              </a:rPr>
              <a:t> “. . . My favorite guest speaker was William </a:t>
            </a:r>
            <a:r>
              <a:rPr lang="en-US" sz="2000" dirty="0" err="1">
                <a:latin typeface="Arial" panose="020B0604020202020204" pitchFamily="34" charset="0"/>
                <a:cs typeface="Arial" panose="020B0604020202020204" pitchFamily="34" charset="0"/>
              </a:rPr>
              <a:t>Kamkwamba</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The Boy Who Harnessed the Wind</a:t>
            </a:r>
            <a:r>
              <a:rPr lang="en-US" sz="2000" dirty="0">
                <a:latin typeface="Arial" panose="020B0604020202020204" pitchFamily="34" charset="0"/>
                <a:cs typeface="Arial" panose="020B0604020202020204" pitchFamily="34" charset="0"/>
              </a:rPr>
              <a:t>). When he realized his family could no longer afford to pay for his schooling, he took his education into his own hands. He didn't allow his future to be dictated by his circumstances.  Despite facing many challenges, he never gave up nor did he let anyone talk him out of his ambitions. His story showed me that one does not need experience or age to make a difference in the world or one’s own community; just the ability to believe in yourself and the will not not give up . . . “</a:t>
            </a:r>
          </a:p>
        </p:txBody>
      </p:sp>
      <p:sp>
        <p:nvSpPr>
          <p:cNvPr id="4" name="TextBox 3">
            <a:extLst>
              <a:ext uri="{FF2B5EF4-FFF2-40B4-BE49-F238E27FC236}">
                <a16:creationId xmlns:a16="http://schemas.microsoft.com/office/drawing/2014/main" id="{DB1D7B64-B75E-004A-8EEF-AE9D97B1B4E7}"/>
              </a:ext>
            </a:extLst>
          </p:cNvPr>
          <p:cNvSpPr txBox="1"/>
          <p:nvPr/>
        </p:nvSpPr>
        <p:spPr>
          <a:xfrm>
            <a:off x="116220" y="6488668"/>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136542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16EB5-1AF6-CA48-84BE-8CE92EF23042}"/>
              </a:ext>
            </a:extLst>
          </p:cNvPr>
          <p:cNvSpPr>
            <a:spLocks noGrp="1"/>
          </p:cNvSpPr>
          <p:nvPr>
            <p:ph idx="1"/>
          </p:nvPr>
        </p:nvSpPr>
        <p:spPr>
          <a:xfrm>
            <a:off x="457200" y="762000"/>
            <a:ext cx="8229600" cy="5410200"/>
          </a:xfrm>
        </p:spPr>
        <p:txBody>
          <a:bodyPr/>
          <a:lstStyle/>
          <a:p>
            <a:pPr marL="109537" indent="0">
              <a:buNone/>
            </a:pPr>
            <a:endParaRPr lang="en-US" sz="1800" dirty="0"/>
          </a:p>
          <a:p>
            <a:pPr marL="109537" indent="0">
              <a:buNone/>
            </a:pPr>
            <a:r>
              <a:rPr lang="en-US" sz="1800" dirty="0"/>
              <a:t>A teacher’s perspective of the Edison Young Inventors Program leading up to the Thomas A. Edison Regional Science &amp; Inventors Fairs Competition: “It’s creativity and a different way of learning,” </a:t>
            </a:r>
            <a:r>
              <a:rPr lang="en-US" sz="1800" b="1" dirty="0"/>
              <a:t>Gateway teacher Marsha </a:t>
            </a:r>
            <a:r>
              <a:rPr lang="en-US" sz="1800" b="1" dirty="0" err="1"/>
              <a:t>Malamut</a:t>
            </a:r>
            <a:r>
              <a:rPr lang="en-US" sz="1800" b="1" dirty="0"/>
              <a:t> </a:t>
            </a:r>
            <a:r>
              <a:rPr lang="en-US" sz="1800" dirty="0"/>
              <a:t>said.  The inventions make students use math, science, creative thinking, financial and marketing planning and other skills.  “It incorporates every skill a teacher could possibly want, in a free-form way.”</a:t>
            </a:r>
          </a:p>
          <a:p>
            <a:pPr marL="109537" indent="0">
              <a:buNone/>
            </a:pPr>
            <a:endParaRPr lang="en-US" sz="2000" dirty="0"/>
          </a:p>
          <a:p>
            <a:pPr marL="109537" indent="0">
              <a:buNone/>
            </a:pPr>
            <a:r>
              <a:rPr lang="en-US" sz="1800" dirty="0"/>
              <a:t>" As I see it, to be an inventor creativity is key, but learning how to think and how to plan your actions is also important.  Take the time to analyze situations and learn how to solve the problems you find along the way.  Most important, do not let old ways of thinking blind you to new possibilities.  New ways and new ideas have written many of the best success stories in history."     	" Good luck to all of the participants in the Inventors Program.”      	</a:t>
            </a:r>
            <a:r>
              <a:rPr lang="en-US" sz="1800" b="1" dirty="0"/>
              <a:t>William Clay Ford, Jr.</a:t>
            </a:r>
          </a:p>
          <a:p>
            <a:pPr marL="109537" indent="0">
              <a:buNone/>
            </a:pPr>
            <a:r>
              <a:rPr lang="en-US" sz="1800" dirty="0"/>
              <a:t>   	   		Great Grandson of Henry Ford</a:t>
            </a:r>
          </a:p>
          <a:p>
            <a:r>
              <a:rPr lang="en-US" sz="1800" dirty="0"/>
              <a:t>		    Chairman of the Board,  Ford Motor Company</a:t>
            </a:r>
          </a:p>
          <a:p>
            <a:pPr marL="109537" indent="0">
              <a:buNone/>
            </a:pPr>
            <a:endParaRPr lang="en-US" sz="2000" dirty="0"/>
          </a:p>
          <a:p>
            <a:pPr marL="109537" indent="0">
              <a:buNone/>
            </a:pPr>
            <a:endParaRPr lang="en-US" dirty="0"/>
          </a:p>
        </p:txBody>
      </p:sp>
      <p:sp>
        <p:nvSpPr>
          <p:cNvPr id="3" name="TextBox 2"/>
          <p:cNvSpPr txBox="1"/>
          <p:nvPr/>
        </p:nvSpPr>
        <p:spPr>
          <a:xfrm>
            <a:off x="1524000" y="381000"/>
            <a:ext cx="6116226" cy="400110"/>
          </a:xfrm>
          <a:prstGeom prst="rect">
            <a:avLst/>
          </a:prstGeom>
          <a:noFill/>
        </p:spPr>
        <p:txBody>
          <a:bodyPr wrap="none" rtlCol="0">
            <a:spAutoFit/>
          </a:bodyPr>
          <a:lstStyle/>
          <a:p>
            <a:r>
              <a:rPr lang="en-US" sz="2000" b="1" dirty="0">
                <a:solidFill>
                  <a:srgbClr val="FF883B"/>
                </a:solidFill>
              </a:rPr>
              <a:t>Inspiration from a Student, a Teacher, and a CEO</a:t>
            </a:r>
          </a:p>
        </p:txBody>
      </p:sp>
      <p:sp>
        <p:nvSpPr>
          <p:cNvPr id="4" name="TextBox 3">
            <a:extLst>
              <a:ext uri="{FF2B5EF4-FFF2-40B4-BE49-F238E27FC236}">
                <a16:creationId xmlns:a16="http://schemas.microsoft.com/office/drawing/2014/main" id="{B0814DB6-3FD7-4541-985F-15994E441B0F}"/>
              </a:ext>
            </a:extLst>
          </p:cNvPr>
          <p:cNvSpPr txBox="1"/>
          <p:nvPr/>
        </p:nvSpPr>
        <p:spPr>
          <a:xfrm>
            <a:off x="116220" y="6398696"/>
            <a:ext cx="364202"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3063625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1524000" y="228123"/>
            <a:ext cx="6317820" cy="6401753"/>
          </a:xfrm>
          <a:prstGeom prst="rect">
            <a:avLst/>
          </a:prstGeom>
          <a:noFill/>
          <a:ln w="9525">
            <a:noFill/>
            <a:miter lim="800000"/>
            <a:headEnd/>
            <a:tailEnd/>
          </a:ln>
        </p:spPr>
        <p:txBody>
          <a:bodyPr wrap="none">
            <a:spAutoFit/>
          </a:bodyPr>
          <a:lstStyle/>
          <a:p>
            <a:pPr eaLnBrk="0" hangingPunct="0"/>
            <a:r>
              <a:rPr lang="en-US" sz="2800" b="1" dirty="0">
                <a:latin typeface="Times New Roman" pitchFamily="18" charset="0"/>
              </a:rPr>
              <a:t>In Conclusion</a:t>
            </a:r>
          </a:p>
          <a:p>
            <a:pPr eaLnBrk="0" hangingPunct="0"/>
            <a:r>
              <a:rPr lang="en-US" sz="2800" b="1" dirty="0">
                <a:latin typeface="Times New Roman" pitchFamily="18" charset="0"/>
              </a:rPr>
              <a:t>Why Have an Invention Program?</a:t>
            </a:r>
            <a:endParaRPr lang="en-US" b="1" dirty="0">
              <a:latin typeface="Times New Roman" pitchFamily="18" charset="0"/>
            </a:endParaRPr>
          </a:p>
          <a:p>
            <a:pPr eaLnBrk="0" hangingPunct="0"/>
            <a:r>
              <a:rPr lang="en-US" sz="2400" b="1" dirty="0">
                <a:latin typeface="Times New Roman" pitchFamily="18" charset="0"/>
              </a:rPr>
              <a:t> </a:t>
            </a:r>
          </a:p>
          <a:p>
            <a:pPr marL="342900" indent="-342900" eaLnBrk="0" hangingPunct="0">
              <a:buFont typeface="Arial" panose="020B0604020202020204" pitchFamily="34" charset="0"/>
              <a:buChar char="•"/>
            </a:pPr>
            <a:r>
              <a:rPr lang="en-US" sz="2400" b="1" dirty="0">
                <a:latin typeface="Times New Roman" pitchFamily="18" charset="0"/>
              </a:rPr>
              <a:t>fosters enthusiasm for new learning</a:t>
            </a:r>
          </a:p>
          <a:p>
            <a:pPr eaLnBrk="0" hangingPunct="0">
              <a:buFontTx/>
              <a:buChar char="•"/>
            </a:pPr>
            <a:r>
              <a:rPr lang="en-US" sz="2400" b="1" dirty="0">
                <a:latin typeface="Times New Roman" pitchFamily="18" charset="0"/>
              </a:rPr>
              <a:t>    is not limited to gender, race, creed or color</a:t>
            </a:r>
          </a:p>
          <a:p>
            <a:pPr marL="342900" indent="-342900" eaLnBrk="0" hangingPunct="0">
              <a:buFont typeface="Arial" panose="020B0604020202020204" pitchFamily="34" charset="0"/>
              <a:buChar char="•"/>
            </a:pPr>
            <a:r>
              <a:rPr lang="en-US" sz="2400" b="1" dirty="0">
                <a:latin typeface="Times New Roman" pitchFamily="18" charset="0"/>
              </a:rPr>
              <a:t>involves interdisciplinary studies</a:t>
            </a:r>
          </a:p>
          <a:p>
            <a:pPr marL="342900" indent="-342900" eaLnBrk="0" hangingPunct="0">
              <a:buFont typeface="Arial" panose="020B0604020202020204" pitchFamily="34" charset="0"/>
              <a:buChar char="•"/>
            </a:pPr>
            <a:r>
              <a:rPr lang="en-US" sz="2400" b="1" dirty="0">
                <a:latin typeface="Times New Roman" pitchFamily="18" charset="0"/>
              </a:rPr>
              <a:t>challenges the application of knowledge</a:t>
            </a:r>
          </a:p>
          <a:p>
            <a:pPr eaLnBrk="0" hangingPunct="0">
              <a:buFontTx/>
              <a:buChar char="•"/>
            </a:pPr>
            <a:r>
              <a:rPr lang="en-US" sz="2400" b="1" dirty="0">
                <a:latin typeface="Times New Roman" pitchFamily="18" charset="0"/>
              </a:rPr>
              <a:t>   broadens and tests research skills</a:t>
            </a:r>
          </a:p>
          <a:p>
            <a:pPr eaLnBrk="0" hangingPunct="0">
              <a:buFontTx/>
              <a:buChar char="•"/>
            </a:pPr>
            <a:r>
              <a:rPr lang="en-US" sz="2400" b="1" dirty="0">
                <a:latin typeface="Times New Roman" pitchFamily="18" charset="0"/>
              </a:rPr>
              <a:t>    provides life long tools to succeed</a:t>
            </a:r>
          </a:p>
          <a:p>
            <a:pPr eaLnBrk="0" hangingPunct="0">
              <a:buFontTx/>
              <a:buChar char="•"/>
            </a:pPr>
            <a:r>
              <a:rPr lang="en-US" sz="2400" b="1" dirty="0">
                <a:latin typeface="Times New Roman" pitchFamily="18" charset="0"/>
              </a:rPr>
              <a:t>    grows an appreciation for everyday things</a:t>
            </a:r>
            <a:r>
              <a:rPr lang="en-US" sz="2400" b="1" dirty="0">
                <a:solidFill>
                  <a:schemeClr val="bg1"/>
                </a:solidFill>
                <a:latin typeface="Times New Roman" pitchFamily="18" charset="0"/>
              </a:rPr>
              <a:t> </a:t>
            </a:r>
            <a:r>
              <a:rPr lang="en-US" sz="2400" b="1" dirty="0">
                <a:latin typeface="Times New Roman" pitchFamily="18" charset="0"/>
              </a:rPr>
              <a:t> </a:t>
            </a:r>
          </a:p>
          <a:p>
            <a:pPr eaLnBrk="0" hangingPunct="0">
              <a:buFontTx/>
              <a:buChar char="•"/>
            </a:pPr>
            <a:r>
              <a:rPr lang="en-US" sz="2400" b="1" dirty="0">
                <a:latin typeface="Times New Roman" pitchFamily="18" charset="0"/>
              </a:rPr>
              <a:t>    motivates through example</a:t>
            </a:r>
          </a:p>
          <a:p>
            <a:pPr eaLnBrk="0" hangingPunct="0">
              <a:buFontTx/>
              <a:buChar char="•"/>
            </a:pPr>
            <a:r>
              <a:rPr lang="en-US" sz="2400" b="1" dirty="0">
                <a:latin typeface="Times New Roman" pitchFamily="18" charset="0"/>
              </a:rPr>
              <a:t>    improves self confidence</a:t>
            </a:r>
          </a:p>
          <a:p>
            <a:pPr eaLnBrk="0" hangingPunct="0">
              <a:buFontTx/>
              <a:buChar char="•"/>
            </a:pPr>
            <a:r>
              <a:rPr lang="en-US" sz="2400" b="1" dirty="0">
                <a:latin typeface="Times New Roman" pitchFamily="18" charset="0"/>
              </a:rPr>
              <a:t>    generates new experiences</a:t>
            </a:r>
          </a:p>
          <a:p>
            <a:pPr eaLnBrk="0" hangingPunct="0">
              <a:buFontTx/>
              <a:buChar char="•"/>
            </a:pPr>
            <a:r>
              <a:rPr lang="en-US" sz="2400" b="1" dirty="0">
                <a:latin typeface="Times New Roman" pitchFamily="18" charset="0"/>
              </a:rPr>
              <a:t>    promotes networking</a:t>
            </a:r>
          </a:p>
          <a:p>
            <a:pPr eaLnBrk="0" hangingPunct="0">
              <a:buFontTx/>
              <a:buChar char="•"/>
            </a:pPr>
            <a:r>
              <a:rPr lang="en-US" sz="2400" b="1" dirty="0">
                <a:latin typeface="Times New Roman" pitchFamily="18" charset="0"/>
              </a:rPr>
              <a:t>    prepares for future careers</a:t>
            </a:r>
          </a:p>
          <a:p>
            <a:pPr eaLnBrk="0" hangingPunct="0">
              <a:buFontTx/>
              <a:buChar char="•"/>
            </a:pPr>
            <a:r>
              <a:rPr lang="en-US" sz="2400" b="1" dirty="0">
                <a:latin typeface="Times New Roman" pitchFamily="18" charset="0"/>
              </a:rPr>
              <a:t>    can be a stepping stone to entrepreneurship</a:t>
            </a:r>
          </a:p>
          <a:p>
            <a:pPr eaLnBrk="0" hangingPunct="0">
              <a:buFontTx/>
              <a:buChar char="•"/>
            </a:pPr>
            <a:endParaRPr lang="en-US" dirty="0"/>
          </a:p>
        </p:txBody>
      </p:sp>
      <p:sp>
        <p:nvSpPr>
          <p:cNvPr id="2" name="TextBox 1">
            <a:extLst>
              <a:ext uri="{FF2B5EF4-FFF2-40B4-BE49-F238E27FC236}">
                <a16:creationId xmlns:a16="http://schemas.microsoft.com/office/drawing/2014/main" id="{28E383F7-56D8-F347-9B96-9620B860A9DC}"/>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057400"/>
            <a:ext cx="3555782" cy="3539430"/>
          </a:xfrm>
          <a:prstGeom prst="rect">
            <a:avLst/>
          </a:prstGeom>
          <a:solidFill>
            <a:schemeClr val="bg1"/>
          </a:solidFill>
        </p:spPr>
        <p:txBody>
          <a:bodyPr wrap="none" rtlCol="0">
            <a:spAutoFit/>
          </a:bodyPr>
          <a:lstStyle/>
          <a:p>
            <a:pPr algn="ctr"/>
            <a:r>
              <a:rPr lang="en-US" sz="2800" dirty="0" err="1">
                <a:latin typeface="Lucida Sans Unicode" charset="0"/>
              </a:rPr>
              <a:t>Honora</a:t>
            </a:r>
            <a:r>
              <a:rPr lang="en-US" sz="2800" dirty="0">
                <a:latin typeface="Lucida Sans Unicode" charset="0"/>
              </a:rPr>
              <a:t> Kenney</a:t>
            </a:r>
          </a:p>
          <a:p>
            <a:pPr algn="ctr"/>
            <a:r>
              <a:rPr lang="en-US" sz="2800" dirty="0">
                <a:latin typeface="Lucida Sans Unicode" charset="0"/>
              </a:rPr>
              <a:t>BS, MS, Ed. Admin. </a:t>
            </a:r>
          </a:p>
          <a:p>
            <a:pPr algn="ctr"/>
            <a:r>
              <a:rPr lang="en-US" sz="2800" dirty="0">
                <a:hlinkClick r:id="rId2"/>
              </a:rPr>
              <a:t>hrk34@aol.com</a:t>
            </a:r>
            <a:r>
              <a:rPr lang="en-US" sz="2800" dirty="0"/>
              <a:t> </a:t>
            </a:r>
          </a:p>
          <a:p>
            <a:pPr algn="ctr"/>
            <a:endParaRPr lang="en-US" sz="2800" dirty="0"/>
          </a:p>
          <a:p>
            <a:pPr algn="ctr"/>
            <a:r>
              <a:rPr lang="en-US" sz="2800" dirty="0"/>
              <a:t>Gary H. Nelson</a:t>
            </a:r>
          </a:p>
          <a:p>
            <a:pPr algn="ctr"/>
            <a:r>
              <a:rPr lang="en-US" sz="2800" dirty="0"/>
              <a:t> DVM, PTE</a:t>
            </a:r>
          </a:p>
          <a:p>
            <a:pPr algn="ctr"/>
            <a:r>
              <a:rPr lang="en-US" sz="2800" dirty="0">
                <a:hlinkClick r:id="rId3"/>
              </a:rPr>
              <a:t>drghn@aol.com</a:t>
            </a:r>
            <a:r>
              <a:rPr lang="en-US" sz="2800" dirty="0"/>
              <a:t> </a:t>
            </a:r>
          </a:p>
          <a:p>
            <a:pPr algn="ctr"/>
            <a:endParaRPr lang="en-US" sz="2800" dirty="0"/>
          </a:p>
        </p:txBody>
      </p:sp>
      <p:sp>
        <p:nvSpPr>
          <p:cNvPr id="3" name="TextBox 2"/>
          <p:cNvSpPr txBox="1"/>
          <p:nvPr/>
        </p:nvSpPr>
        <p:spPr>
          <a:xfrm>
            <a:off x="3124200" y="762000"/>
            <a:ext cx="2467342" cy="646331"/>
          </a:xfrm>
          <a:prstGeom prst="rect">
            <a:avLst/>
          </a:prstGeom>
          <a:noFill/>
        </p:spPr>
        <p:txBody>
          <a:bodyPr wrap="none" rtlCol="0">
            <a:spAutoFit/>
          </a:bodyPr>
          <a:lstStyle/>
          <a:p>
            <a:r>
              <a:rPr lang="en-US" sz="3600" dirty="0">
                <a:latin typeface="Arial"/>
                <a:cs typeface="Arial"/>
              </a:rPr>
              <a:t>Thank you!</a:t>
            </a:r>
            <a:endParaRPr lang="en-US" sz="3600" dirty="0"/>
          </a:p>
        </p:txBody>
      </p:sp>
      <p:sp>
        <p:nvSpPr>
          <p:cNvPr id="6" name="TextBox 5"/>
          <p:cNvSpPr txBox="1"/>
          <p:nvPr/>
        </p:nvSpPr>
        <p:spPr>
          <a:xfrm>
            <a:off x="685800" y="914400"/>
            <a:ext cx="2133600" cy="369332"/>
          </a:xfrm>
          <a:prstGeom prst="rect">
            <a:avLst/>
          </a:prstGeom>
          <a:noFill/>
        </p:spPr>
        <p:txBody>
          <a:bodyPr wrap="square" rtlCol="0">
            <a:spAutoFit/>
          </a:bodyPr>
          <a:lstStyle/>
          <a:p>
            <a:endParaRPr lang="en-US" dirty="0"/>
          </a:p>
        </p:txBody>
      </p:sp>
      <p:pic>
        <p:nvPicPr>
          <p:cNvPr id="174082" name="Picture 2" descr="C:\Users\Gary\Desktop\slice1.jpg"/>
          <p:cNvPicPr>
            <a:picLocks noChangeAspect="1" noChangeArrowheads="1"/>
          </p:cNvPicPr>
          <p:nvPr/>
        </p:nvPicPr>
        <p:blipFill>
          <a:blip r:embed="rId4" cstate="print"/>
          <a:srcRect/>
          <a:stretch>
            <a:fillRect/>
          </a:stretch>
        </p:blipFill>
        <p:spPr bwMode="auto">
          <a:xfrm>
            <a:off x="6324600" y="457200"/>
            <a:ext cx="2314575" cy="867275"/>
          </a:xfrm>
          <a:prstGeom prst="rect">
            <a:avLst/>
          </a:prstGeom>
          <a:noFill/>
        </p:spPr>
      </p:pic>
      <p:pic>
        <p:nvPicPr>
          <p:cNvPr id="7" name="Picture 6">
            <a:extLst>
              <a:ext uri="{FF2B5EF4-FFF2-40B4-BE49-F238E27FC236}">
                <a16:creationId xmlns:a16="http://schemas.microsoft.com/office/drawing/2014/main" id="{FC6E7A0A-CE25-7449-B101-37A7084B1573}"/>
              </a:ext>
            </a:extLst>
          </p:cNvPr>
          <p:cNvPicPr>
            <a:picLocks noChangeAspect="1"/>
          </p:cNvPicPr>
          <p:nvPr/>
        </p:nvPicPr>
        <p:blipFill>
          <a:blip r:embed="rId5" cstate="print"/>
          <a:stretch>
            <a:fillRect/>
          </a:stretch>
        </p:blipFill>
        <p:spPr>
          <a:xfrm>
            <a:off x="381000" y="0"/>
            <a:ext cx="1647038" cy="1763711"/>
          </a:xfrm>
          <a:prstGeom prst="rect">
            <a:avLst/>
          </a:prstGeom>
        </p:spPr>
      </p:pic>
      <p:sp>
        <p:nvSpPr>
          <p:cNvPr id="2" name="TextBox 1">
            <a:extLst>
              <a:ext uri="{FF2B5EF4-FFF2-40B4-BE49-F238E27FC236}">
                <a16:creationId xmlns:a16="http://schemas.microsoft.com/office/drawing/2014/main" id="{9085212F-8F0D-E948-91F5-83AD5D74DEA9}"/>
              </a:ext>
            </a:extLst>
          </p:cNvPr>
          <p:cNvSpPr txBox="1"/>
          <p:nvPr/>
        </p:nvSpPr>
        <p:spPr>
          <a:xfrm>
            <a:off x="1232593" y="5599568"/>
            <a:ext cx="6781800" cy="584775"/>
          </a:xfrm>
          <a:prstGeom prst="rect">
            <a:avLst/>
          </a:prstGeom>
          <a:noFill/>
        </p:spPr>
        <p:txBody>
          <a:bodyPr wrap="square" rtlCol="0">
            <a:spAutoFit/>
          </a:bodyPr>
          <a:lstStyle/>
          <a:p>
            <a:pPr algn="ctr"/>
            <a:r>
              <a:rPr lang="en-US" i="1" dirty="0"/>
              <a:t>“Innovation is the child of freedom and the parent of prosperity.”</a:t>
            </a:r>
          </a:p>
          <a:p>
            <a:pPr algn="ctr"/>
            <a:r>
              <a:rPr lang="en-US" sz="1400" dirty="0"/>
              <a:t>Matt Ridley (How Innovation Works)</a:t>
            </a:r>
          </a:p>
        </p:txBody>
      </p:sp>
    </p:spTree>
    <p:extLst>
      <p:ext uri="{BB962C8B-B14F-4D97-AF65-F5344CB8AC3E}">
        <p14:creationId xmlns:p14="http://schemas.microsoft.com/office/powerpoint/2010/main" val="2493135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B3C3CD-9ADA-9A44-AD75-29D12A607D4A}"/>
              </a:ext>
            </a:extLst>
          </p:cNvPr>
          <p:cNvSpPr txBox="1"/>
          <p:nvPr/>
        </p:nvSpPr>
        <p:spPr>
          <a:xfrm>
            <a:off x="2895600" y="838200"/>
            <a:ext cx="3169457" cy="769441"/>
          </a:xfrm>
          <a:prstGeom prst="rect">
            <a:avLst/>
          </a:prstGeom>
          <a:noFill/>
        </p:spPr>
        <p:txBody>
          <a:bodyPr wrap="none" rtlCol="0">
            <a:spAutoFit/>
          </a:bodyPr>
          <a:lstStyle/>
          <a:p>
            <a:r>
              <a:rPr lang="en-US" sz="4400" dirty="0">
                <a:latin typeface="+mn-lt"/>
              </a:rPr>
              <a:t>Questions?</a:t>
            </a:r>
          </a:p>
        </p:txBody>
      </p:sp>
      <p:sp>
        <p:nvSpPr>
          <p:cNvPr id="2" name="TextBox 1">
            <a:extLst>
              <a:ext uri="{FF2B5EF4-FFF2-40B4-BE49-F238E27FC236}">
                <a16:creationId xmlns:a16="http://schemas.microsoft.com/office/drawing/2014/main" id="{57124C14-2014-A148-8954-93B91E7835A4}"/>
              </a:ext>
            </a:extLst>
          </p:cNvPr>
          <p:cNvSpPr txBox="1"/>
          <p:nvPr/>
        </p:nvSpPr>
        <p:spPr>
          <a:xfrm flipH="1">
            <a:off x="838200" y="2057400"/>
            <a:ext cx="762000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School must be registered </a:t>
            </a:r>
            <a:r>
              <a:rPr lang="en-US" sz="2000" b="1" dirty="0"/>
              <a:t>by October 15, 2021 </a:t>
            </a:r>
            <a:r>
              <a:rPr lang="en-US" sz="2000" dirty="0"/>
              <a:t>on </a:t>
            </a:r>
            <a:r>
              <a:rPr lang="en-US" sz="2000" b="1" dirty="0" err="1"/>
              <a:t>EdisonFairs.org</a:t>
            </a:r>
            <a:r>
              <a:rPr lang="en-US" sz="2000" b="1"/>
              <a:t>  for </a:t>
            </a:r>
            <a:r>
              <a:rPr lang="en-US" sz="2000" b="1" dirty="0"/>
              <a:t>Title IV coverage of school registration $150 fee.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2022 Project Allotments: </a:t>
            </a:r>
          </a:p>
          <a:p>
            <a:pPr marL="800100" lvl="1" indent="-342900">
              <a:buFont typeface="Arial" panose="020B0604020202020204" pitchFamily="34" charset="0"/>
              <a:buChar char="•"/>
            </a:pPr>
            <a:r>
              <a:rPr lang="en-US" sz="2000" b="1" dirty="0"/>
              <a:t>MINIMUM 6 projects/school </a:t>
            </a:r>
          </a:p>
          <a:p>
            <a:pPr marL="800100" lvl="1" indent="-342900">
              <a:buFont typeface="Arial" panose="020B0604020202020204" pitchFamily="34" charset="0"/>
              <a:buChar char="•"/>
            </a:pPr>
            <a:r>
              <a:rPr lang="en-US" sz="2000" b="1" dirty="0"/>
              <a:t>1 </a:t>
            </a:r>
            <a:r>
              <a:rPr lang="en-US" sz="2000" b="1" dirty="0" err="1"/>
              <a:t>add’l</a:t>
            </a:r>
            <a:r>
              <a:rPr lang="en-US" sz="2000" b="1" dirty="0"/>
              <a:t> regional fair project/ 15 projects in school fair</a:t>
            </a:r>
          </a:p>
          <a:p>
            <a:pPr marL="800100" lvl="1" indent="-342900">
              <a:buFont typeface="Arial" panose="020B0604020202020204" pitchFamily="34" charset="0"/>
              <a:buChar char="•"/>
            </a:pPr>
            <a:r>
              <a:rPr lang="en-US" sz="2000" b="1" dirty="0"/>
              <a:t>MAXIMUM 15 </a:t>
            </a:r>
          </a:p>
          <a:p>
            <a:pPr marL="800100" lvl="1" indent="-342900">
              <a:buFont typeface="Arial" panose="020B0604020202020204" pitchFamily="34" charset="0"/>
              <a:buChar char="•"/>
            </a:pPr>
            <a:r>
              <a:rPr lang="en-US" sz="2000" b="1" dirty="0"/>
              <a:t>Final approval by Fair Officials</a:t>
            </a:r>
            <a:endParaRPr lang="en-US" b="1" dirty="0"/>
          </a:p>
        </p:txBody>
      </p:sp>
    </p:spTree>
    <p:extLst>
      <p:ext uri="{BB962C8B-B14F-4D97-AF65-F5344CB8AC3E}">
        <p14:creationId xmlns:p14="http://schemas.microsoft.com/office/powerpoint/2010/main" val="20181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228600" y="1447800"/>
            <a:ext cx="8610600" cy="4191000"/>
          </a:xfrm>
        </p:spPr>
        <p:txBody>
          <a:bodyPr/>
          <a:lstStyle/>
          <a:p>
            <a:pPr algn="ctr" eaLnBrk="1" hangingPunct="1">
              <a:lnSpc>
                <a:spcPct val="80000"/>
              </a:lnSpc>
              <a:buFont typeface="Wingdings" charset="0"/>
              <a:buNone/>
            </a:pPr>
            <a:endParaRPr lang="en-US" sz="1600" dirty="0">
              <a:latin typeface="Lucida Sans Unicode" charset="0"/>
            </a:endParaRPr>
          </a:p>
          <a:p>
            <a:pPr lvl="1" eaLnBrk="1" hangingPunct="1">
              <a:lnSpc>
                <a:spcPct val="80000"/>
              </a:lnSpc>
              <a:buFont typeface="Wingdings" charset="2"/>
              <a:buChar char="Ø"/>
            </a:pPr>
            <a:r>
              <a:rPr lang="en-US" sz="2800" dirty="0">
                <a:latin typeface="Lucida Sans Unicode" charset="0"/>
              </a:rPr>
              <a:t> </a:t>
            </a:r>
            <a:r>
              <a:rPr lang="en-US" sz="2400" dirty="0">
                <a:latin typeface="Lucida Sans Unicode" charset="0"/>
              </a:rPr>
              <a:t>Academic Skills  </a:t>
            </a:r>
            <a:r>
              <a:rPr lang="en-US" sz="2000" dirty="0">
                <a:solidFill>
                  <a:schemeClr val="accent3">
                    <a:lumMod val="75000"/>
                  </a:schemeClr>
                </a:solidFill>
                <a:latin typeface="Lucida Sans Unicode" charset="0"/>
              </a:rPr>
              <a:t>thru Research and Collaboration</a:t>
            </a:r>
          </a:p>
          <a:p>
            <a:pPr marL="630238" lvl="2" indent="0" eaLnBrk="1" hangingPunct="1">
              <a:lnSpc>
                <a:spcPct val="80000"/>
              </a:lnSpc>
              <a:buNone/>
            </a:pPr>
            <a:r>
              <a:rPr lang="en-US" sz="1800" dirty="0">
                <a:latin typeface="Lucida Sans Unicode" charset="0"/>
              </a:rPr>
              <a:t>	Reading, Writing, Arithmetic/Mathematics, Listening /Speaking</a:t>
            </a:r>
            <a:r>
              <a:rPr lang="en-US" sz="1900" dirty="0">
                <a:latin typeface="Lucida Sans Unicode" charset="0"/>
              </a:rPr>
              <a:t>	</a:t>
            </a:r>
          </a:p>
          <a:p>
            <a:pPr marL="630238" lvl="2" indent="0" eaLnBrk="1" hangingPunct="1">
              <a:lnSpc>
                <a:spcPct val="80000"/>
              </a:lnSpc>
              <a:buNone/>
            </a:pPr>
            <a:r>
              <a:rPr lang="en-US" sz="1900" dirty="0">
                <a:latin typeface="Lucida Sans Unicode" charset="0"/>
              </a:rPr>
              <a:t>	</a:t>
            </a:r>
          </a:p>
          <a:p>
            <a:pPr lvl="1" eaLnBrk="1" hangingPunct="1">
              <a:lnSpc>
                <a:spcPct val="80000"/>
              </a:lnSpc>
              <a:buFont typeface="Wingdings" charset="2"/>
              <a:buChar char="Ø"/>
            </a:pPr>
            <a:r>
              <a:rPr lang="en-US" sz="2800" dirty="0">
                <a:latin typeface="Lucida Sans Unicode" charset="0"/>
              </a:rPr>
              <a:t> </a:t>
            </a:r>
            <a:r>
              <a:rPr lang="en-US" sz="2400" dirty="0">
                <a:latin typeface="Lucida Sans Unicode" charset="0"/>
              </a:rPr>
              <a:t>Personal Qualities </a:t>
            </a:r>
            <a:r>
              <a:rPr lang="en-US" sz="2000" dirty="0">
                <a:solidFill>
                  <a:schemeClr val="accent3">
                    <a:lumMod val="75000"/>
                  </a:schemeClr>
                </a:solidFill>
                <a:latin typeface="Lucida Sans Unicode" charset="0"/>
              </a:rPr>
              <a:t>thru Engagement</a:t>
            </a:r>
          </a:p>
          <a:p>
            <a:pPr marL="630238" lvl="2" indent="0" eaLnBrk="1" hangingPunct="1">
              <a:buNone/>
            </a:pPr>
            <a:r>
              <a:rPr lang="en-US" sz="1800" dirty="0">
                <a:latin typeface="Lucida Sans Unicode" charset="0"/>
              </a:rPr>
              <a:t>	Responsibility, Self-Esteem, Sociability, Self-Management,		Integrity/Honesty)</a:t>
            </a:r>
            <a:br>
              <a:rPr lang="en-US" sz="1800" dirty="0">
                <a:latin typeface="Lucida Sans Unicode" charset="0"/>
              </a:rPr>
            </a:br>
            <a:endParaRPr lang="en-US" sz="1800" dirty="0">
              <a:latin typeface="Lucida Sans Unicode" charset="0"/>
            </a:endParaRPr>
          </a:p>
          <a:p>
            <a:pPr lvl="1" eaLnBrk="1" hangingPunct="1">
              <a:buFont typeface="Wingdings" charset="2"/>
              <a:buChar char="Ø"/>
            </a:pPr>
            <a:r>
              <a:rPr lang="en-US" sz="2800" dirty="0">
                <a:latin typeface="Lucida Sans Unicode" charset="0"/>
              </a:rPr>
              <a:t> </a:t>
            </a:r>
            <a:r>
              <a:rPr lang="en-US" sz="2400" dirty="0">
                <a:latin typeface="Lucida Sans Unicode" charset="0"/>
              </a:rPr>
              <a:t>Thinking Skills</a:t>
            </a:r>
            <a:r>
              <a:rPr lang="en-US" sz="2000" dirty="0">
                <a:latin typeface="Lucida Sans Unicode" charset="0"/>
              </a:rPr>
              <a:t> </a:t>
            </a:r>
            <a:r>
              <a:rPr lang="en-US" sz="2000" dirty="0">
                <a:solidFill>
                  <a:schemeClr val="accent3">
                    <a:lumMod val="75000"/>
                  </a:schemeClr>
                </a:solidFill>
                <a:latin typeface="Lucida Sans Unicode" charset="0"/>
              </a:rPr>
              <a:t>thru Discovery, Application &amp; Revision</a:t>
            </a:r>
          </a:p>
          <a:p>
            <a:pPr marL="630238" lvl="2" indent="0" eaLnBrk="1" hangingPunct="1">
              <a:buNone/>
            </a:pPr>
            <a:r>
              <a:rPr lang="en-US" sz="1800" dirty="0">
                <a:latin typeface="Lucida Sans Unicode" charset="0"/>
              </a:rPr>
              <a:t>	Creative Thinking, Decision Making, Problem Solving, Seeing 	Things in the Mind</a:t>
            </a:r>
            <a:r>
              <a:rPr lang="ja-JP" altLang="en-US" sz="1800">
                <a:latin typeface="Lucida Sans Unicode" charset="0"/>
              </a:rPr>
              <a:t>’</a:t>
            </a:r>
            <a:r>
              <a:rPr lang="en-US" sz="1800" dirty="0">
                <a:latin typeface="Lucida Sans Unicode" charset="0"/>
              </a:rPr>
              <a:t>s Eye, Knowing How to Learn,  Reasoning, 	Entrepreneurship		</a:t>
            </a:r>
          </a:p>
          <a:p>
            <a:pPr marL="630238" lvl="2" indent="0" eaLnBrk="1" hangingPunct="1">
              <a:buNone/>
            </a:pPr>
            <a:endParaRPr lang="en-US" sz="1800" dirty="0">
              <a:latin typeface="Lucida Sans Unicode" charset="0"/>
            </a:endParaRPr>
          </a:p>
          <a:p>
            <a:pPr lvl="1" eaLnBrk="1" hangingPunct="1">
              <a:lnSpc>
                <a:spcPct val="80000"/>
              </a:lnSpc>
            </a:pPr>
            <a:endParaRPr lang="en-US" sz="2400" dirty="0">
              <a:latin typeface="Lucida Sans Unicode" charset="0"/>
            </a:endParaRPr>
          </a:p>
        </p:txBody>
      </p:sp>
      <p:sp>
        <p:nvSpPr>
          <p:cNvPr id="64514" name="Rectangle 2"/>
          <p:cNvSpPr>
            <a:spLocks noGrp="1" noChangeArrowheads="1"/>
          </p:cNvSpPr>
          <p:nvPr>
            <p:ph type="title"/>
          </p:nvPr>
        </p:nvSpPr>
        <p:spPr>
          <a:xfrm>
            <a:off x="457200" y="304800"/>
            <a:ext cx="8229600" cy="960438"/>
          </a:xfrm>
        </p:spPr>
        <p:txBody>
          <a:bodyPr vert="horz"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Aft>
                <a:spcPts val="0"/>
              </a:spcAft>
            </a:pPr>
            <a:r>
              <a:rPr lang="en-US" sz="3600" dirty="0">
                <a:ln/>
                <a:solidFill>
                  <a:schemeClr val="accent3"/>
                </a:solidFill>
                <a:effectLst/>
                <a:latin typeface="Arial"/>
                <a:ea typeface="+mj-ea"/>
                <a:cs typeface="Arial"/>
              </a:rPr>
              <a:t>TAERSIF Promotes</a:t>
            </a:r>
          </a:p>
        </p:txBody>
      </p:sp>
      <p:sp>
        <p:nvSpPr>
          <p:cNvPr id="5" name="TextBox 4">
            <a:extLst>
              <a:ext uri="{FF2B5EF4-FFF2-40B4-BE49-F238E27FC236}">
                <a16:creationId xmlns:a16="http://schemas.microsoft.com/office/drawing/2014/main" id="{702A3DA4-6087-B74C-9909-2790299872CB}"/>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 calcmode="lin" valueType="num">
                                      <p:cBhvr additive="base">
                                        <p:cTn id="7"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anim calcmode="lin" valueType="num">
                                      <p:cBhvr additive="base">
                                        <p:cTn id="11"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 calcmode="lin" valueType="num">
                                      <p:cBhvr additive="base">
                                        <p:cTn id="1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5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 calcmode="lin" valueType="num">
                                      <p:cBhvr additive="base">
                                        <p:cTn id="19"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anim calcmode="lin" valueType="num">
                                      <p:cBhvr additive="base">
                                        <p:cTn id="23"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51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515">
                                            <p:txEl>
                                              <p:pRg st="6" end="6"/>
                                            </p:txEl>
                                          </p:spTgt>
                                        </p:tgtEl>
                                        <p:attrNameLst>
                                          <p:attrName>style.visibility</p:attrName>
                                        </p:attrNameLst>
                                      </p:cBhvr>
                                      <p:to>
                                        <p:strVal val="visible"/>
                                      </p:to>
                                    </p:set>
                                    <p:anim calcmode="lin" valueType="num">
                                      <p:cBhvr additive="base">
                                        <p:cTn id="27" dur="5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451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515">
                                            <p:txEl>
                                              <p:pRg st="7" end="7"/>
                                            </p:txEl>
                                          </p:spTgt>
                                        </p:tgtEl>
                                        <p:attrNameLst>
                                          <p:attrName>style.visibility</p:attrName>
                                        </p:attrNameLst>
                                      </p:cBhvr>
                                      <p:to>
                                        <p:strVal val="visible"/>
                                      </p:to>
                                    </p:set>
                                    <p:anim calcmode="lin" valueType="num">
                                      <p:cBhvr additive="base">
                                        <p:cTn id="31" dur="500" fill="hold"/>
                                        <p:tgtEl>
                                          <p:spTgt spid="6451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28600" y="1600200"/>
            <a:ext cx="8763000" cy="2514600"/>
          </a:xfrm>
          <a:extLst/>
        </p:spPr>
        <p:txBody>
          <a:bodyPr/>
          <a:lstStyle/>
          <a:p>
            <a:pPr eaLnBrk="1" hangingPunct="1">
              <a:lnSpc>
                <a:spcPct val="90000"/>
              </a:lnSpc>
              <a:spcAft>
                <a:spcPts val="600"/>
              </a:spcAft>
              <a:buFont typeface="Wingdings" charset="2"/>
              <a:buChar char="Ø"/>
              <a:defRPr/>
            </a:pPr>
            <a:r>
              <a:rPr lang="en-US" sz="2400" dirty="0">
                <a:effectLst>
                  <a:outerShdw blurRad="38100" dist="38100" dir="2700000" algn="tl">
                    <a:srgbClr val="DDDDDD"/>
                  </a:outerShdw>
                </a:effectLst>
                <a:ea typeface="+mn-ea"/>
                <a:cs typeface="Arial"/>
              </a:rPr>
              <a:t>Provide children with FUN meaningful opportunities to develop &amp; encourage creative thinking and invention. </a:t>
            </a:r>
          </a:p>
          <a:p>
            <a:pPr eaLnBrk="1" hangingPunct="1">
              <a:lnSpc>
                <a:spcPct val="90000"/>
              </a:lnSpc>
              <a:spcAft>
                <a:spcPts val="600"/>
              </a:spcAft>
              <a:buFont typeface="Wingdings" charset="2"/>
              <a:buChar char="Ø"/>
              <a:defRPr/>
            </a:pPr>
            <a:r>
              <a:rPr lang="en-US" sz="2400" dirty="0">
                <a:effectLst>
                  <a:outerShdw blurRad="38100" dist="38100" dir="2700000" algn="tl">
                    <a:srgbClr val="DDDDDD"/>
                  </a:outerShdw>
                </a:effectLst>
                <a:ea typeface="+mn-ea"/>
                <a:cs typeface="Arial"/>
              </a:rPr>
              <a:t>Address society’s need for innovation and invention through education. </a:t>
            </a:r>
          </a:p>
          <a:p>
            <a:pPr eaLnBrk="1" hangingPunct="1">
              <a:lnSpc>
                <a:spcPct val="90000"/>
              </a:lnSpc>
              <a:spcAft>
                <a:spcPts val="600"/>
              </a:spcAft>
              <a:buFont typeface="Wingdings" charset="2"/>
              <a:buChar char="Ø"/>
              <a:defRPr/>
            </a:pPr>
            <a:r>
              <a:rPr lang="en-US" sz="2400" dirty="0">
                <a:effectLst>
                  <a:outerShdw blurRad="38100" dist="38100" dir="2700000" algn="tl">
                    <a:srgbClr val="DDDDDD"/>
                  </a:outerShdw>
                </a:effectLst>
                <a:ea typeface="+mn-ea"/>
                <a:cs typeface="Arial"/>
              </a:rPr>
              <a:t>Stimulate students to pursue interest in science and engineering. </a:t>
            </a:r>
          </a:p>
          <a:p>
            <a:pPr eaLnBrk="1" hangingPunct="1">
              <a:spcAft>
                <a:spcPts val="600"/>
              </a:spcAft>
              <a:buNone/>
              <a:defRPr/>
            </a:pPr>
            <a:endParaRPr lang="en-US" sz="2800" dirty="0">
              <a:latin typeface="Arial"/>
              <a:ea typeface="+mn-ea"/>
              <a:cs typeface="Arial"/>
            </a:endParaRPr>
          </a:p>
        </p:txBody>
      </p:sp>
      <p:sp>
        <p:nvSpPr>
          <p:cNvPr id="22530" name="Rectangle 2"/>
          <p:cNvSpPr>
            <a:spLocks noGrp="1" noChangeArrowheads="1"/>
          </p:cNvSpPr>
          <p:nvPr>
            <p:ph type="title"/>
          </p:nvPr>
        </p:nvSpPr>
        <p:spPr bwMode="auto">
          <a:xfrm>
            <a:off x="1295400" y="457200"/>
            <a:ext cx="6629400" cy="1066800"/>
          </a:xfrm>
          <a:extLst/>
        </p:spPr>
        <p:txBody>
          <a:bodyPr wrap="square" lIns="91440" tIns="45720" rIns="91440" bIns="45720" numCol="1" anchor="t" anchorCtr="0" compatLnSpc="1">
            <a:prstTxWarp prst="textNoShape">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4800" dirty="0">
                <a:ln/>
                <a:solidFill>
                  <a:schemeClr val="accent3"/>
                </a:solidFill>
                <a:effectLst/>
                <a:latin typeface="Arial"/>
                <a:ea typeface="+mj-ea"/>
                <a:cs typeface="Arial"/>
              </a:rPr>
              <a:t>Our Program Goals</a:t>
            </a:r>
          </a:p>
        </p:txBody>
      </p:sp>
      <p:sp>
        <p:nvSpPr>
          <p:cNvPr id="65541" name="Rectangle 5"/>
          <p:cNvSpPr>
            <a:spLocks noChangeArrowheads="1"/>
          </p:cNvSpPr>
          <p:nvPr/>
        </p:nvSpPr>
        <p:spPr bwMode="auto">
          <a:xfrm>
            <a:off x="990600" y="5486400"/>
            <a:ext cx="7620000" cy="523220"/>
          </a:xfrm>
          <a:prstGeom prst="rect">
            <a:avLst/>
          </a:prstGeom>
          <a:solidFill>
            <a:srgbClr val="0082A0"/>
          </a:solidFill>
          <a:ln>
            <a:noFill/>
          </a:ln>
          <a:extLst/>
        </p:spPr>
        <p:txBody>
          <a:bodyPr wrap="square">
            <a:spAutoFit/>
          </a:bodyPr>
          <a:lstStyle/>
          <a:p>
            <a:pPr algn="r"/>
            <a:r>
              <a:rPr lang="en-US" sz="2800" dirty="0">
                <a:solidFill>
                  <a:schemeClr val="bg1"/>
                </a:solidFill>
              </a:rPr>
              <a:t>Ensures Inventive Spirit &amp; Skill throughout life.</a:t>
            </a:r>
          </a:p>
        </p:txBody>
      </p:sp>
      <p:sp>
        <p:nvSpPr>
          <p:cNvPr id="7" name="TextBox 6"/>
          <p:cNvSpPr txBox="1"/>
          <p:nvPr/>
        </p:nvSpPr>
        <p:spPr>
          <a:xfrm>
            <a:off x="457200" y="4267200"/>
            <a:ext cx="8305800" cy="10895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lnSpc>
                <a:spcPct val="90000"/>
              </a:lnSpc>
              <a:spcAft>
                <a:spcPts val="600"/>
              </a:spcAft>
              <a:buNone/>
              <a:defRPr/>
            </a:pPr>
            <a:r>
              <a:rPr lang="en-US" sz="2400" b="1" i="1" dirty="0">
                <a:ln/>
                <a:solidFill>
                  <a:schemeClr val="accent3"/>
                </a:solidFill>
                <a:cs typeface="Arial"/>
              </a:rPr>
              <a:t>Not all children become engineers or inventors but we want all to retain a life-long creative mindset, capable of integrating problem solving into any career</a:t>
            </a:r>
            <a:r>
              <a:rPr lang="en-US" sz="2400" b="1" dirty="0">
                <a:ln/>
                <a:solidFill>
                  <a:schemeClr val="accent3"/>
                </a:solidFill>
                <a:cs typeface="Arial"/>
              </a:rPr>
              <a:t>.</a:t>
            </a:r>
          </a:p>
        </p:txBody>
      </p:sp>
      <p:sp>
        <p:nvSpPr>
          <p:cNvPr id="6" name="TextBox 5">
            <a:extLst>
              <a:ext uri="{FF2B5EF4-FFF2-40B4-BE49-F238E27FC236}">
                <a16:creationId xmlns:a16="http://schemas.microsoft.com/office/drawing/2014/main" id="{FA0EF89D-2B41-DA4D-813E-7D6EEF9C2F91}"/>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bwMode="auto">
          <a:xfrm>
            <a:off x="4379913" y="6408738"/>
            <a:ext cx="278288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Copyright CT Invention Convention 2014</a:t>
            </a:r>
          </a:p>
        </p:txBody>
      </p:sp>
      <p:sp>
        <p:nvSpPr>
          <p:cNvPr id="16392" name="TextBox 7"/>
          <p:cNvSpPr txBox="1">
            <a:spLocks noChangeArrowheads="1"/>
          </p:cNvSpPr>
          <p:nvPr/>
        </p:nvSpPr>
        <p:spPr bwMode="auto">
          <a:xfrm>
            <a:off x="2362200" y="5257800"/>
            <a:ext cx="6019800" cy="954107"/>
          </a:xfrm>
          <a:prstGeom prst="rect">
            <a:avLst/>
          </a:prstGeom>
          <a:solidFill>
            <a:srgbClr val="0070C0"/>
          </a:solidFill>
          <a:ln>
            <a:noFill/>
          </a:ln>
        </p:spPr>
        <p:txBody>
          <a:bodyPr wrap="square">
            <a:spAutoFit/>
          </a:bodyPr>
          <a:lstStyle>
            <a:defPPr>
              <a:defRPr lang="en-US"/>
            </a:defPPr>
            <a:lvl1pPr eaLnBrk="1" hangingPunct="1">
              <a:defRPr sz="2000">
                <a:solidFill>
                  <a:schemeClr val="bg1"/>
                </a:solidFill>
              </a:defRPr>
            </a:lvl1pPr>
            <a:lvl2pPr marL="742950" indent="-285750" eaLnBrk="0" hangingPunct="0">
              <a:defRPr>
                <a:ea typeface="Arial" charset="0"/>
              </a:defRPr>
            </a:lvl2pPr>
            <a:lvl3pPr marL="1143000" indent="-228600" eaLnBrk="0" hangingPunct="0">
              <a:defRPr>
                <a:ea typeface="Arial" charset="0"/>
              </a:defRPr>
            </a:lvl3pPr>
            <a:lvl4pPr marL="1600200" indent="-228600" eaLnBrk="0" hangingPunct="0">
              <a:defRPr>
                <a:ea typeface="Arial" charset="0"/>
              </a:defRPr>
            </a:lvl4pPr>
            <a:lvl5pPr marL="2057400" indent="-228600" eaLnBrk="0" hangingPunct="0">
              <a:defRPr>
                <a:ea typeface="Arial" charset="0"/>
              </a:defRPr>
            </a:lvl5pPr>
            <a:lvl6pPr marL="2514600" indent="-228600" eaLnBrk="0" fontAlgn="base" hangingPunct="0">
              <a:spcBef>
                <a:spcPct val="0"/>
              </a:spcBef>
              <a:spcAft>
                <a:spcPct val="0"/>
              </a:spcAft>
              <a:defRPr>
                <a:ea typeface="Arial" charset="0"/>
              </a:defRPr>
            </a:lvl6pPr>
            <a:lvl7pPr marL="2971800" indent="-228600" eaLnBrk="0" fontAlgn="base" hangingPunct="0">
              <a:spcBef>
                <a:spcPct val="0"/>
              </a:spcBef>
              <a:spcAft>
                <a:spcPct val="0"/>
              </a:spcAft>
              <a:defRPr>
                <a:ea typeface="Arial" charset="0"/>
              </a:defRPr>
            </a:lvl7pPr>
            <a:lvl8pPr marL="3429000" indent="-228600" eaLnBrk="0" fontAlgn="base" hangingPunct="0">
              <a:spcBef>
                <a:spcPct val="0"/>
              </a:spcBef>
              <a:spcAft>
                <a:spcPct val="0"/>
              </a:spcAft>
              <a:defRPr>
                <a:ea typeface="Arial" charset="0"/>
              </a:defRPr>
            </a:lvl8pPr>
            <a:lvl9pPr marL="3886200" indent="-228600" eaLnBrk="0" fontAlgn="base" hangingPunct="0">
              <a:spcBef>
                <a:spcPct val="0"/>
              </a:spcBef>
              <a:spcAft>
                <a:spcPct val="0"/>
              </a:spcAft>
              <a:defRPr>
                <a:ea typeface="Arial" charset="0"/>
              </a:defRPr>
            </a:lvl9pPr>
          </a:lstStyle>
          <a:p>
            <a:r>
              <a:rPr lang="en-US" sz="2800" i="1" dirty="0"/>
              <a:t>Play is the highest form of research.</a:t>
            </a:r>
          </a:p>
          <a:p>
            <a:pPr algn="r"/>
            <a:r>
              <a:rPr lang="en-US" sz="2800" dirty="0"/>
              <a:t>Albert Einstein</a:t>
            </a:r>
          </a:p>
        </p:txBody>
      </p:sp>
      <p:sp>
        <p:nvSpPr>
          <p:cNvPr id="10" name="TextBox 9"/>
          <p:cNvSpPr txBox="1"/>
          <p:nvPr/>
        </p:nvSpPr>
        <p:spPr>
          <a:xfrm>
            <a:off x="1828800" y="228600"/>
            <a:ext cx="5486400" cy="156966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2400" b="1" dirty="0">
              <a:ln/>
              <a:solidFill>
                <a:schemeClr val="accent3"/>
              </a:solidFill>
            </a:endParaRPr>
          </a:p>
          <a:p>
            <a:pPr algn="ctr"/>
            <a:r>
              <a:rPr lang="en-US" sz="3600" b="1" dirty="0">
                <a:ln/>
                <a:solidFill>
                  <a:schemeClr val="accent3"/>
                </a:solidFill>
              </a:rPr>
              <a:t>Why We Teach STEMIE</a:t>
            </a:r>
          </a:p>
          <a:p>
            <a:pPr algn="ctr"/>
            <a:endParaRPr lang="en-US" sz="3600" b="1" dirty="0">
              <a:ln/>
              <a:solidFill>
                <a:schemeClr val="accent3"/>
              </a:solidFill>
            </a:endParaRPr>
          </a:p>
        </p:txBody>
      </p:sp>
      <p:sp>
        <p:nvSpPr>
          <p:cNvPr id="7" name="TextBox 6">
            <a:extLst>
              <a:ext uri="{FF2B5EF4-FFF2-40B4-BE49-F238E27FC236}">
                <a16:creationId xmlns:a16="http://schemas.microsoft.com/office/drawing/2014/main" id="{B8BFF20D-E51F-E140-B280-DF4968E4E9A1}"/>
              </a:ext>
            </a:extLst>
          </p:cNvPr>
          <p:cNvSpPr txBox="1"/>
          <p:nvPr/>
        </p:nvSpPr>
        <p:spPr>
          <a:xfrm>
            <a:off x="533400" y="2895600"/>
            <a:ext cx="8229600" cy="235449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spcAft>
                <a:spcPts val="0"/>
              </a:spcAft>
              <a:buFont typeface="Wingdings 3" charset="0"/>
              <a:buNone/>
            </a:pPr>
            <a:r>
              <a:rPr lang="en-US" altLang="ja-JP" sz="2400" b="1" i="1" dirty="0">
                <a:ln/>
                <a:solidFill>
                  <a:schemeClr val="accent3"/>
                </a:solidFill>
                <a:latin typeface="Lucida Sans Unicode" charset="0"/>
              </a:rPr>
              <a:t>The </a:t>
            </a:r>
            <a:r>
              <a:rPr lang="en-US" sz="2400" b="1" i="1" dirty="0">
                <a:ln/>
                <a:solidFill>
                  <a:schemeClr val="accent3"/>
                </a:solidFill>
                <a:latin typeface="Lucida Sans Unicode" charset="0"/>
              </a:rPr>
              <a:t>ability to think creatively, evaluate, and apply problem-solving skills to diverse and intangible issues within problems and multidisciplinary contexts. </a:t>
            </a:r>
          </a:p>
          <a:p>
            <a:pPr eaLnBrk="1" hangingPunct="1">
              <a:buFont typeface="Wingdings 3" charset="0"/>
              <a:buNone/>
            </a:pPr>
            <a:endParaRPr lang="en-US" sz="900" b="1" i="1" dirty="0">
              <a:ln/>
              <a:solidFill>
                <a:schemeClr val="accent3"/>
              </a:solidFill>
              <a:latin typeface="Lucida Sans Unicode" charset="0"/>
            </a:endParaRPr>
          </a:p>
          <a:p>
            <a:pPr algn="ctr" eaLnBrk="1" hangingPunct="1">
              <a:buFont typeface="Wingdings 3" charset="0"/>
              <a:buNone/>
            </a:pPr>
            <a:r>
              <a:rPr lang="en-US" sz="2400" b="1" i="1" dirty="0">
                <a:ln/>
                <a:solidFill>
                  <a:schemeClr val="accent3"/>
                </a:solidFill>
                <a:latin typeface="Lucida Sans Unicode" charset="0"/>
              </a:rPr>
              <a:t>It can and should be taught</a:t>
            </a:r>
            <a:r>
              <a:rPr lang="en-US" sz="2400" b="1" dirty="0">
                <a:ln/>
                <a:solidFill>
                  <a:schemeClr val="accent3"/>
                </a:solidFill>
                <a:latin typeface="Lucida Sans Unicode" charset="0"/>
              </a:rPr>
              <a:t>. </a:t>
            </a:r>
          </a:p>
          <a:p>
            <a:endParaRPr lang="en-US" b="1" dirty="0">
              <a:ln/>
              <a:solidFill>
                <a:schemeClr val="accent3"/>
              </a:solidFill>
            </a:endParaRPr>
          </a:p>
        </p:txBody>
      </p:sp>
      <p:sp>
        <p:nvSpPr>
          <p:cNvPr id="2" name="Rectangle 1">
            <a:extLst>
              <a:ext uri="{FF2B5EF4-FFF2-40B4-BE49-F238E27FC236}">
                <a16:creationId xmlns:a16="http://schemas.microsoft.com/office/drawing/2014/main" id="{4F3319D3-2BC9-BA4F-AAD5-F4D2E53944B2}"/>
              </a:ext>
            </a:extLst>
          </p:cNvPr>
          <p:cNvSpPr/>
          <p:nvPr/>
        </p:nvSpPr>
        <p:spPr>
          <a:xfrm>
            <a:off x="959472" y="1697315"/>
            <a:ext cx="722505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“Innovation Literacy”</a:t>
            </a:r>
          </a:p>
        </p:txBody>
      </p:sp>
      <p:sp>
        <p:nvSpPr>
          <p:cNvPr id="8" name="TextBox 7">
            <a:extLst>
              <a:ext uri="{FF2B5EF4-FFF2-40B4-BE49-F238E27FC236}">
                <a16:creationId xmlns:a16="http://schemas.microsoft.com/office/drawing/2014/main" id="{9C614BF0-16BF-5D48-8F91-68CE7B3D96F9}"/>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219200" y="1600200"/>
            <a:ext cx="5791200" cy="4495800"/>
          </a:xfrm>
        </p:spPr>
        <p:txBody>
          <a:bodyPr>
            <a:normAutofit/>
          </a:bodyPr>
          <a:lstStyle/>
          <a:p>
            <a:pPr marL="452628" indent="-342900" algn="ctr" eaLnBrk="1" fontAlgn="auto" hangingPunct="1">
              <a:lnSpc>
                <a:spcPct val="150000"/>
              </a:lnSpc>
              <a:spcAft>
                <a:spcPts val="0"/>
              </a:spcAft>
              <a:buFont typeface="Wingdings" charset="2"/>
              <a:buChar char="Ø"/>
              <a:defRPr/>
            </a:pPr>
            <a:r>
              <a:rPr lang="en-US" sz="2400" b="1" dirty="0">
                <a:ea typeface="+mn-ea"/>
              </a:rPr>
              <a:t>Linguistic intelligence</a:t>
            </a:r>
          </a:p>
          <a:p>
            <a:pPr marL="452628" indent="-342900" algn="ctr" eaLnBrk="1" fontAlgn="auto" hangingPunct="1">
              <a:lnSpc>
                <a:spcPct val="150000"/>
              </a:lnSpc>
              <a:spcAft>
                <a:spcPts val="0"/>
              </a:spcAft>
              <a:buFont typeface="Wingdings" charset="2"/>
              <a:buChar char="Ø"/>
              <a:defRPr/>
            </a:pPr>
            <a:r>
              <a:rPr lang="en-US" sz="2400" b="1" dirty="0">
                <a:ea typeface="+mn-ea"/>
              </a:rPr>
              <a:t>Logical-mathematical intelligence</a:t>
            </a:r>
          </a:p>
          <a:p>
            <a:pPr marL="452628" indent="-342900" algn="ctr" eaLnBrk="1" fontAlgn="auto" hangingPunct="1">
              <a:lnSpc>
                <a:spcPct val="150000"/>
              </a:lnSpc>
              <a:spcAft>
                <a:spcPts val="0"/>
              </a:spcAft>
              <a:buFont typeface="Wingdings" charset="2"/>
              <a:buChar char="Ø"/>
              <a:defRPr/>
            </a:pPr>
            <a:r>
              <a:rPr lang="en-US" sz="2400" b="1" dirty="0">
                <a:ea typeface="+mn-ea"/>
              </a:rPr>
              <a:t>Musical intelligence</a:t>
            </a:r>
          </a:p>
          <a:p>
            <a:pPr marL="452628" indent="-342900" algn="ctr" eaLnBrk="1" fontAlgn="auto" hangingPunct="1">
              <a:lnSpc>
                <a:spcPct val="150000"/>
              </a:lnSpc>
              <a:spcAft>
                <a:spcPts val="0"/>
              </a:spcAft>
              <a:buFont typeface="Wingdings" charset="2"/>
              <a:buChar char="Ø"/>
              <a:defRPr/>
            </a:pPr>
            <a:r>
              <a:rPr lang="en-US" sz="2400" b="1" dirty="0">
                <a:ea typeface="+mn-ea"/>
              </a:rPr>
              <a:t>Bodily-kinesthetic intelligence</a:t>
            </a:r>
          </a:p>
          <a:p>
            <a:pPr marL="452628" indent="-342900" algn="ctr" eaLnBrk="1" fontAlgn="auto" hangingPunct="1">
              <a:lnSpc>
                <a:spcPct val="150000"/>
              </a:lnSpc>
              <a:spcAft>
                <a:spcPts val="0"/>
              </a:spcAft>
              <a:buFont typeface="Wingdings" charset="2"/>
              <a:buChar char="Ø"/>
              <a:defRPr/>
            </a:pPr>
            <a:r>
              <a:rPr lang="en-US" sz="2400" b="1" dirty="0">
                <a:ea typeface="+mn-ea"/>
              </a:rPr>
              <a:t>Spatial intelligence</a:t>
            </a:r>
          </a:p>
          <a:p>
            <a:pPr marL="452628" indent="-342900" algn="ctr" eaLnBrk="1" fontAlgn="auto" hangingPunct="1">
              <a:lnSpc>
                <a:spcPct val="150000"/>
              </a:lnSpc>
              <a:spcAft>
                <a:spcPts val="0"/>
              </a:spcAft>
              <a:buFont typeface="Wingdings" charset="2"/>
              <a:buChar char="Ø"/>
              <a:defRPr/>
            </a:pPr>
            <a:r>
              <a:rPr lang="en-US" sz="2400" b="1" dirty="0">
                <a:ea typeface="+mn-ea"/>
              </a:rPr>
              <a:t>Interpersonal intelligence</a:t>
            </a:r>
          </a:p>
          <a:p>
            <a:pPr marL="452628" indent="-342900" algn="ctr" eaLnBrk="1" fontAlgn="auto" hangingPunct="1">
              <a:lnSpc>
                <a:spcPct val="150000"/>
              </a:lnSpc>
              <a:spcAft>
                <a:spcPts val="0"/>
              </a:spcAft>
              <a:buFont typeface="Wingdings" charset="2"/>
              <a:buChar char="Ø"/>
              <a:defRPr/>
            </a:pPr>
            <a:r>
              <a:rPr lang="en-US" sz="2400" b="1" dirty="0">
                <a:ea typeface="+mn-ea"/>
              </a:rPr>
              <a:t>Intrapersonal intelligence</a:t>
            </a:r>
            <a:endParaRPr lang="en-US" sz="2400" dirty="0">
              <a:ea typeface="+mn-ea"/>
            </a:endParaRPr>
          </a:p>
          <a:p>
            <a:pPr marL="365760" indent="-256032" eaLnBrk="1" fontAlgn="auto" hangingPunct="1">
              <a:lnSpc>
                <a:spcPct val="80000"/>
              </a:lnSpc>
              <a:spcAft>
                <a:spcPts val="0"/>
              </a:spcAft>
              <a:buFont typeface="Wingdings 3"/>
              <a:buChar char=""/>
              <a:defRPr/>
            </a:pPr>
            <a:endParaRPr lang="en-US" sz="2000" dirty="0">
              <a:ea typeface="+mn-ea"/>
            </a:endParaRPr>
          </a:p>
        </p:txBody>
      </p:sp>
      <p:sp>
        <p:nvSpPr>
          <p:cNvPr id="23555" name="Footer Placeholder 1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Copyright CT Invention Convention 2011</a:t>
            </a:r>
          </a:p>
        </p:txBody>
      </p:sp>
      <p:sp>
        <p:nvSpPr>
          <p:cNvPr id="29698" name="Rectangle 2"/>
          <p:cNvSpPr>
            <a:spLocks noGrp="1" noChangeArrowheads="1"/>
          </p:cNvSpPr>
          <p:nvPr>
            <p:ph type="title"/>
          </p:nvPr>
        </p:nvSpPr>
        <p:spPr>
          <a:xfrm>
            <a:off x="381000" y="228600"/>
            <a:ext cx="8385175" cy="1371600"/>
          </a:xfrm>
        </p:spPr>
        <p:txBody>
          <a:bodyPr vert="horz" rtlCol="0" anchor="ctr">
            <a:noAutofit/>
            <a:scene3d>
              <a:camera prst="orthographicFront"/>
              <a:lightRig rig="soft" dir="t"/>
            </a:scene3d>
            <a:sp3d prstMaterial="softEdge">
              <a:bevelT w="25400" h="25400"/>
            </a:sp3d>
          </a:bodyPr>
          <a:lstStyle/>
          <a:p>
            <a:pPr algn="ctr" eaLnBrk="1" fontAlgn="auto" hangingPunct="1">
              <a:spcAft>
                <a:spcPts val="0"/>
              </a:spcAft>
            </a:pPr>
            <a:r>
              <a:rPr lang="en-US" sz="3600" dirty="0">
                <a:solidFill>
                  <a:schemeClr val="tx1"/>
                </a:solidFill>
                <a:effectLst/>
                <a:latin typeface="Arial"/>
                <a:ea typeface="+mj-ea"/>
                <a:cs typeface="Arial"/>
              </a:rPr>
              <a:t>STEMIE Utilizes Howard Gardner’s Multiple Intelligences </a:t>
            </a:r>
          </a:p>
        </p:txBody>
      </p:sp>
      <p:pic>
        <p:nvPicPr>
          <p:cNvPr id="23558" name="Picture 4" descr="j03453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00200"/>
            <a:ext cx="990600"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7" descr="j02371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981200"/>
            <a:ext cx="9874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7" descr="j03455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590800"/>
            <a:ext cx="8540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8" descr="j0282777"/>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505200"/>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2" name="Picture 10" descr="j02372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3962400"/>
            <a:ext cx="965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3" name="Picture 6" descr="j030429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5029200"/>
            <a:ext cx="1811338"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4" name="Picture 7" descr="j033727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0" y="5029200"/>
            <a:ext cx="1295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a:extLst>
              <a:ext uri="{FF2B5EF4-FFF2-40B4-BE49-F238E27FC236}">
                <a16:creationId xmlns:a16="http://schemas.microsoft.com/office/drawing/2014/main" id="{C7CC696E-A3E7-AA4E-9459-3AF39E2EE456}"/>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52400" y="1828800"/>
            <a:ext cx="8839200" cy="3471862"/>
          </a:xfrm>
        </p:spPr>
        <p:txBody>
          <a:bodyPr/>
          <a:lstStyle/>
          <a:p>
            <a:pPr eaLnBrk="1" hangingPunct="1">
              <a:spcAft>
                <a:spcPts val="600"/>
              </a:spcAft>
              <a:buFont typeface="Wingdings" charset="2"/>
              <a:buChar char="Ø"/>
            </a:pPr>
            <a:r>
              <a:rPr lang="en-US" sz="2000" dirty="0">
                <a:latin typeface="Lucida Sans Unicode" charset="0"/>
              </a:rPr>
              <a:t>Good science education requires both learning scientific concepts and developing scientific thinking skills. </a:t>
            </a:r>
          </a:p>
          <a:p>
            <a:pPr eaLnBrk="1" hangingPunct="1">
              <a:spcAft>
                <a:spcPts val="600"/>
              </a:spcAft>
              <a:buFont typeface="Wingdings" charset="2"/>
              <a:buChar char="Ø"/>
            </a:pPr>
            <a:r>
              <a:rPr lang="en-US" sz="2000" dirty="0">
                <a:latin typeface="Lucida Sans Unicode" charset="0"/>
              </a:rPr>
              <a:t>Inquiry is an approach to learning that involves a process of exploring the natural or material world. </a:t>
            </a:r>
          </a:p>
          <a:p>
            <a:pPr eaLnBrk="1" hangingPunct="1">
              <a:spcAft>
                <a:spcPts val="600"/>
              </a:spcAft>
              <a:buFont typeface="Wingdings" charset="2"/>
              <a:buChar char="Ø"/>
            </a:pPr>
            <a:r>
              <a:rPr lang="en-US" sz="2000" dirty="0">
                <a:latin typeface="Lucida Sans Unicode" charset="0"/>
              </a:rPr>
              <a:t>Inquiry leads to asking questions, making discoveries, and testing those discoveries in the search for new understanding. </a:t>
            </a:r>
          </a:p>
          <a:p>
            <a:pPr eaLnBrk="1" hangingPunct="1">
              <a:spcAft>
                <a:spcPts val="600"/>
              </a:spcAft>
              <a:buFont typeface="Wingdings" charset="2"/>
              <a:buChar char="Ø"/>
            </a:pPr>
            <a:r>
              <a:rPr lang="en-US" sz="2000" dirty="0">
                <a:latin typeface="Lucida Sans Unicode" charset="0"/>
              </a:rPr>
              <a:t>Inquiry, as it relates to science education, should mirror as closely as possible the enterprise of doing real science.</a:t>
            </a:r>
          </a:p>
          <a:p>
            <a:pPr eaLnBrk="1" hangingPunct="1">
              <a:lnSpc>
                <a:spcPct val="80000"/>
              </a:lnSpc>
            </a:pPr>
            <a:endParaRPr lang="en-US" sz="2400" dirty="0">
              <a:latin typeface="Lucida Sans Unicode" charset="0"/>
            </a:endParaRPr>
          </a:p>
        </p:txBody>
      </p:sp>
      <p:sp>
        <p:nvSpPr>
          <p:cNvPr id="2457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Copyright CT Invention Convention 2011</a:t>
            </a:r>
          </a:p>
        </p:txBody>
      </p:sp>
      <p:sp>
        <p:nvSpPr>
          <p:cNvPr id="34818" name="AutoShape 2"/>
          <p:cNvSpPr>
            <a:spLocks noGrp="1" noChangeArrowheads="1"/>
          </p:cNvSpPr>
          <p:nvPr>
            <p:ph type="title"/>
          </p:nvPr>
        </p:nvSpPr>
        <p:spPr/>
        <p:txBody>
          <a:bodyPr/>
          <a:lstStyle/>
          <a:p>
            <a:pPr algn="ctr" eaLnBrk="1" fontAlgn="auto" hangingPunct="1">
              <a:spcAft>
                <a:spcPts val="0"/>
              </a:spcAft>
              <a:defRPr/>
            </a:pPr>
            <a:r>
              <a:rPr lang="en-US" sz="3600" dirty="0">
                <a:solidFill>
                  <a:schemeClr val="tx1"/>
                </a:solidFill>
                <a:effectLst/>
                <a:latin typeface="Arial"/>
                <a:ea typeface="+mj-ea"/>
                <a:cs typeface="Arial"/>
              </a:rPr>
              <a:t>Inquiry is Vital to Science Ed</a:t>
            </a:r>
            <a:br>
              <a:rPr lang="en-US" sz="3600" dirty="0">
                <a:solidFill>
                  <a:schemeClr val="tx1"/>
                </a:solidFill>
                <a:effectLst/>
                <a:latin typeface="Arial"/>
                <a:ea typeface="+mj-ea"/>
                <a:cs typeface="Arial"/>
              </a:rPr>
            </a:br>
            <a:r>
              <a:rPr lang="en-US" sz="1400" dirty="0">
                <a:solidFill>
                  <a:schemeClr val="tx1"/>
                </a:solidFill>
                <a:effectLst/>
                <a:ea typeface="+mj-ea"/>
              </a:rPr>
              <a:t>From I N S T I T U T E F O R I N Q U I R Y:</a:t>
            </a:r>
            <a:br>
              <a:rPr lang="en-US" sz="1400" dirty="0">
                <a:solidFill>
                  <a:schemeClr val="tx1"/>
                </a:solidFill>
                <a:effectLst/>
                <a:ea typeface="+mj-ea"/>
              </a:rPr>
            </a:br>
            <a:r>
              <a:rPr lang="en-US" sz="1400" dirty="0">
                <a:solidFill>
                  <a:schemeClr val="tx1"/>
                </a:solidFill>
                <a:effectLst/>
                <a:ea typeface="+mj-ea"/>
              </a:rPr>
              <a:t>www. e x p l o r a t o r i u m . e d u / i f i © E x p l o r a t o r i u m</a:t>
            </a:r>
          </a:p>
        </p:txBody>
      </p:sp>
      <p:sp>
        <p:nvSpPr>
          <p:cNvPr id="24582" name="TextBox 5"/>
          <p:cNvSpPr txBox="1">
            <a:spLocks noChangeArrowheads="1"/>
          </p:cNvSpPr>
          <p:nvPr/>
        </p:nvSpPr>
        <p:spPr bwMode="auto">
          <a:xfrm>
            <a:off x="1524000" y="5943600"/>
            <a:ext cx="6705600" cy="523220"/>
          </a:xfrm>
          <a:prstGeom prst="rect">
            <a:avLst/>
          </a:prstGeom>
          <a:solidFill>
            <a:srgbClr val="0082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eaLnBrk="1" hangingPunct="1">
              <a:defRPr sz="2800">
                <a:solidFill>
                  <a:schemeClr val="bg1"/>
                </a:solidFill>
              </a:defRPr>
            </a:lvl1pPr>
            <a:lvl2pPr marL="742950" indent="-285750" eaLnBrk="0" hangingPunct="0">
              <a:defRPr>
                <a:ea typeface="Arial" charset="0"/>
              </a:defRPr>
            </a:lvl2pPr>
            <a:lvl3pPr marL="1143000" indent="-228600" eaLnBrk="0" hangingPunct="0">
              <a:defRPr>
                <a:ea typeface="Arial" charset="0"/>
              </a:defRPr>
            </a:lvl3pPr>
            <a:lvl4pPr marL="1600200" indent="-228600" eaLnBrk="0" hangingPunct="0">
              <a:defRPr>
                <a:ea typeface="Arial" charset="0"/>
              </a:defRPr>
            </a:lvl4pPr>
            <a:lvl5pPr marL="2057400" indent="-228600" eaLnBrk="0" hangingPunct="0">
              <a:defRPr>
                <a:ea typeface="Arial" charset="0"/>
              </a:defRPr>
            </a:lvl5pPr>
            <a:lvl6pPr marL="2514600" indent="-228600" eaLnBrk="0" fontAlgn="base" hangingPunct="0">
              <a:spcBef>
                <a:spcPct val="0"/>
              </a:spcBef>
              <a:spcAft>
                <a:spcPct val="0"/>
              </a:spcAft>
              <a:defRPr>
                <a:ea typeface="Arial" charset="0"/>
              </a:defRPr>
            </a:lvl6pPr>
            <a:lvl7pPr marL="2971800" indent="-228600" eaLnBrk="0" fontAlgn="base" hangingPunct="0">
              <a:spcBef>
                <a:spcPct val="0"/>
              </a:spcBef>
              <a:spcAft>
                <a:spcPct val="0"/>
              </a:spcAft>
              <a:defRPr>
                <a:ea typeface="Arial" charset="0"/>
              </a:defRPr>
            </a:lvl7pPr>
            <a:lvl8pPr marL="3429000" indent="-228600" eaLnBrk="0" fontAlgn="base" hangingPunct="0">
              <a:spcBef>
                <a:spcPct val="0"/>
              </a:spcBef>
              <a:spcAft>
                <a:spcPct val="0"/>
              </a:spcAft>
              <a:defRPr>
                <a:ea typeface="Arial" charset="0"/>
              </a:defRPr>
            </a:lvl8pPr>
            <a:lvl9pPr marL="3886200" indent="-228600" eaLnBrk="0" fontAlgn="base" hangingPunct="0">
              <a:spcBef>
                <a:spcPct val="0"/>
              </a:spcBef>
              <a:spcAft>
                <a:spcPct val="0"/>
              </a:spcAft>
              <a:defRPr>
                <a:ea typeface="Arial" charset="0"/>
              </a:defRPr>
            </a:lvl9pPr>
          </a:lstStyle>
          <a:p>
            <a:r>
              <a:rPr lang="en-US" dirty="0"/>
              <a:t>Inquiry is the basis of science education.</a:t>
            </a:r>
          </a:p>
        </p:txBody>
      </p:sp>
      <p:sp>
        <p:nvSpPr>
          <p:cNvPr id="6" name="TextBox 5">
            <a:extLst>
              <a:ext uri="{FF2B5EF4-FFF2-40B4-BE49-F238E27FC236}">
                <a16:creationId xmlns:a16="http://schemas.microsoft.com/office/drawing/2014/main" id="{AC9F9E5D-419B-9B40-AE54-0A6EE35B6C0D}"/>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dirty="0">
                <a:ln/>
                <a:solidFill>
                  <a:schemeClr val="accent3"/>
                </a:solidFill>
                <a:effectLst/>
                <a:latin typeface="Arial"/>
                <a:cs typeface="Arial"/>
              </a:rPr>
              <a:t>How do YOU identify problems</a:t>
            </a:r>
          </a:p>
        </p:txBody>
      </p:sp>
      <p:sp>
        <p:nvSpPr>
          <p:cNvPr id="4" name="Content Placeholder 3"/>
          <p:cNvSpPr>
            <a:spLocks noGrp="1"/>
          </p:cNvSpPr>
          <p:nvPr>
            <p:ph idx="1"/>
          </p:nvPr>
        </p:nvSpPr>
        <p:spPr/>
        <p:txBody>
          <a:bodyPr/>
          <a:lstStyle/>
          <a:p>
            <a:r>
              <a:rPr lang="en-US" sz="2400" b="1" dirty="0">
                <a:latin typeface="Tahoma" charset="0"/>
              </a:rPr>
              <a:t>Pay attention  - Be observant.</a:t>
            </a:r>
          </a:p>
          <a:p>
            <a:endParaRPr lang="en-US" sz="2400" b="1" dirty="0">
              <a:latin typeface="Tahoma" charset="0"/>
            </a:endParaRPr>
          </a:p>
          <a:p>
            <a:r>
              <a:rPr lang="en-US" sz="2400" b="1" dirty="0">
                <a:latin typeface="Tahoma" charset="0"/>
              </a:rPr>
              <a:t>Use all your “5” senses.</a:t>
            </a:r>
          </a:p>
          <a:p>
            <a:pPr marL="0" indent="0">
              <a:buNone/>
            </a:pPr>
            <a:r>
              <a:rPr lang="en-US" sz="2400" b="1" dirty="0">
                <a:latin typeface="Tahoma" charset="0"/>
              </a:rPr>
              <a:t> 		    </a:t>
            </a:r>
          </a:p>
          <a:p>
            <a:r>
              <a:rPr lang="en-US" sz="2400" b="1" dirty="0">
                <a:latin typeface="Tahoma" charset="0"/>
              </a:rPr>
              <a:t>Brainstorm with other people.</a:t>
            </a:r>
          </a:p>
          <a:p>
            <a:endParaRPr lang="en-US" sz="2400" b="1" dirty="0">
              <a:latin typeface="Tahoma" charset="0"/>
            </a:endParaRPr>
          </a:p>
          <a:p>
            <a:r>
              <a:rPr lang="en-US" sz="2400" b="1" dirty="0">
                <a:latin typeface="Tahoma" charset="0"/>
              </a:rPr>
              <a:t>Take small steps to BIG changes.</a:t>
            </a:r>
          </a:p>
          <a:p>
            <a:endParaRPr lang="en-US" sz="2400" b="1" dirty="0">
              <a:ln/>
              <a:latin typeface="Tahoma" charset="0"/>
            </a:endParaRPr>
          </a:p>
          <a:p>
            <a:pPr marL="109537" indent="0" algn="ctr">
              <a:buNone/>
            </a:pPr>
            <a:r>
              <a:rPr lang="en-US" sz="2400" b="1" dirty="0">
                <a:solidFill>
                  <a:schemeClr val="accent3">
                    <a:lumMod val="75000"/>
                  </a:schemeClr>
                </a:solidFill>
                <a:latin typeface="Arial"/>
                <a:cs typeface="Arial"/>
              </a:rPr>
              <a:t>“Catch ideas” in writing or recordings. Do not  	 allow them to escape or be forgotten</a:t>
            </a:r>
            <a:r>
              <a:rPr lang="en-US" sz="2400" b="1" dirty="0">
                <a:latin typeface="Arial"/>
                <a:cs typeface="Arial"/>
              </a:rPr>
              <a:t>!</a:t>
            </a:r>
          </a:p>
          <a:p>
            <a:pPr>
              <a:buNone/>
            </a:pPr>
            <a:endParaRPr lang="en-US" dirty="0"/>
          </a:p>
        </p:txBody>
      </p:sp>
      <p:sp>
        <p:nvSpPr>
          <p:cNvPr id="5" name="TextBox 4">
            <a:extLst>
              <a:ext uri="{FF2B5EF4-FFF2-40B4-BE49-F238E27FC236}">
                <a16:creationId xmlns:a16="http://schemas.microsoft.com/office/drawing/2014/main" id="{BE1DD07B-D79E-B540-9BEE-6D0F855E7468}"/>
              </a:ext>
            </a:extLst>
          </p:cNvPr>
          <p:cNvSpPr txBox="1"/>
          <p:nvPr/>
        </p:nvSpPr>
        <p:spPr>
          <a:xfrm>
            <a:off x="46131" y="6456584"/>
            <a:ext cx="351378" cy="369332"/>
          </a:xfrm>
          <a:prstGeom prst="rect">
            <a:avLst/>
          </a:prstGeom>
          <a:noFill/>
        </p:spPr>
        <p:txBody>
          <a:bodyPr wrap="none" rtlCol="0">
            <a:spAutoFit/>
          </a:bodyPr>
          <a:lstStyle/>
          <a:p>
            <a:r>
              <a:rPr lang="en-US" dirty="0"/>
              <a:t>H</a:t>
            </a:r>
          </a:p>
        </p:txBody>
      </p:sp>
    </p:spTree>
    <p:extLst>
      <p:ext uri="{BB962C8B-B14F-4D97-AF65-F5344CB8AC3E}">
        <p14:creationId xmlns:p14="http://schemas.microsoft.com/office/powerpoint/2010/main" val="3366129965"/>
      </p:ext>
    </p:extLst>
  </p:cSld>
  <p:clrMapOvr>
    <a:masterClrMapping/>
  </p:clrMapOvr>
  <mc:AlternateContent xmlns:mc="http://schemas.openxmlformats.org/markup-compatibility/2006" xmlns:p14="http://schemas.microsoft.com/office/powerpoint/2010/main">
    <mc:Choice Requires="p14">
      <p:transition spd="slow" p14:dur="2000" advTm="57578"/>
    </mc:Choice>
    <mc:Fallback xmlns="">
      <p:transition spd="slow" advTm="57578"/>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8645</TotalTime>
  <Words>2943</Words>
  <Application>Microsoft Macintosh PowerPoint</Application>
  <PresentationFormat>On-screen Show (4:3)</PresentationFormat>
  <Paragraphs>394</Paragraphs>
  <Slides>34</Slides>
  <Notes>12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9" baseType="lpstr">
      <vt:lpstr>ＭＳ Ｐゴシック</vt:lpstr>
      <vt:lpstr>Arial</vt:lpstr>
      <vt:lpstr>Arial Black</vt:lpstr>
      <vt:lpstr>Calibri</vt:lpstr>
      <vt:lpstr>Lucida Sans Unicode</vt:lpstr>
      <vt:lpstr>Tahoma</vt:lpstr>
      <vt:lpstr>Times New Roman</vt:lpstr>
      <vt:lpstr>Verdana</vt:lpstr>
      <vt:lpstr>Wingdings</vt:lpstr>
      <vt:lpstr>Wingdings 2</vt:lpstr>
      <vt:lpstr>Wingdings 3</vt:lpstr>
      <vt:lpstr>1_Custom Design</vt:lpstr>
      <vt:lpstr>Custom Design</vt:lpstr>
      <vt:lpstr>Concourse</vt:lpstr>
      <vt:lpstr>Clip</vt:lpstr>
      <vt:lpstr>PowerPoint Presentation</vt:lpstr>
      <vt:lpstr>Workshop Hosts</vt:lpstr>
      <vt:lpstr> </vt:lpstr>
      <vt:lpstr>TAERSIF Promotes</vt:lpstr>
      <vt:lpstr>Our Program Goals</vt:lpstr>
      <vt:lpstr>PowerPoint Presentation</vt:lpstr>
      <vt:lpstr>STEMIE Utilizes Howard Gardner’s Multiple Intelligences </vt:lpstr>
      <vt:lpstr>Inquiry is Vital to Science Ed From I N S T I T U T E F O R I N Q U I R Y: www. e x p l o r a t o r i u m . e d u / i f i © E x p l o r a t o r i u m</vt:lpstr>
      <vt:lpstr>How do YOU identify problems</vt:lpstr>
      <vt:lpstr>Discovery through Biomimicry -    </vt:lpstr>
      <vt:lpstr> Pay Attention to What’s All Around . . .  </vt:lpstr>
      <vt:lpstr>Application of Origami . . .</vt:lpstr>
      <vt:lpstr>Take small steps to BIG changes</vt:lpstr>
      <vt:lpstr>The Butterfly Alphabet</vt:lpstr>
      <vt:lpstr>“Walk in the other person’s shoes”</vt:lpstr>
      <vt:lpstr>Brainstorm using Bob Eberle’s          Scamper Technique</vt:lpstr>
      <vt:lpstr>What Scamper Techniques are used in Smart Phones?</vt:lpstr>
      <vt:lpstr>Innovations and improvements of the “Simple”  CLOTHES HANGER </vt:lpstr>
      <vt:lpstr>PowerPoint Presentation</vt:lpstr>
      <vt:lpstr>PowerPoint Presentation</vt:lpstr>
      <vt:lpstr>Science and Invention Valued Resources </vt:lpstr>
      <vt:lpstr>PowerPoint Presentation</vt:lpstr>
      <vt:lpstr>Invention Process Overview </vt:lpstr>
      <vt:lpstr>     Inventor’s Log Additional Templates available from  the National or member affiliates. Connecticut affiliate has a log in espanol ! </vt:lpstr>
      <vt:lpstr>Logbook Tips</vt:lpstr>
      <vt:lpstr>Logbook Tips</vt:lpstr>
      <vt:lpstr>   Invention Logbook Criteria    </vt:lpstr>
      <vt:lpstr>One thing leads to another . . .</vt:lpstr>
      <vt:lpstr>EdisonFairs.org &amp; zFairs.com Working with 2022 Virtual Competition Registrations and File Transfers</vt:lpstr>
      <vt:lpstr>Inspiration from  a Student , a Teacher, and a CEO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Inventing the Way to Achieving Standards</dc:title>
  <dc:creator>Administrator</dc:creator>
  <cp:lastModifiedBy>Gary H Nelson</cp:lastModifiedBy>
  <cp:revision>402</cp:revision>
  <dcterms:created xsi:type="dcterms:W3CDTF">2007-07-30T23:09:20Z</dcterms:created>
  <dcterms:modified xsi:type="dcterms:W3CDTF">2021-09-09T23:31:36Z</dcterms:modified>
</cp:coreProperties>
</file>